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  <p:sldMasterId id="2147483674" r:id="rId3"/>
    <p:sldMasterId id="2147483676" r:id="rId4"/>
    <p:sldMasterId id="2147483687" r:id="rId5"/>
  </p:sldMasterIdLst>
  <p:notesMasterIdLst>
    <p:notesMasterId r:id="rId37"/>
  </p:notesMasterIdLst>
  <p:sldIdLst>
    <p:sldId id="256" r:id="rId6"/>
    <p:sldId id="277" r:id="rId7"/>
    <p:sldId id="278" r:id="rId8"/>
    <p:sldId id="306" r:id="rId9"/>
    <p:sldId id="307" r:id="rId10"/>
    <p:sldId id="30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257" r:id="rId34"/>
    <p:sldId id="301" r:id="rId35"/>
    <p:sldId id="302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86714" autoAdjust="0"/>
  </p:normalViewPr>
  <p:slideViewPr>
    <p:cSldViewPr>
      <p:cViewPr>
        <p:scale>
          <a:sx n="70" d="100"/>
          <a:sy n="70" d="100"/>
        </p:scale>
        <p:origin x="-13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BA76A7-54C9-4973-8A0A-F835204247C6}" type="datetimeFigureOut">
              <a:rPr lang="ru-RU"/>
              <a:pPr>
                <a:defRPr/>
              </a:pPr>
              <a:t>20.04.2016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7E5F4F-93F3-4336-8E02-1B60BFF95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6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E7EE42-6F73-48F2-8428-436086B2928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E5F4F-93F3-4336-8E02-1B60BFF959A2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lue-ba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21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lue-ba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Program Files\Microsoft Resource DVD Artwork\DVD_ART\BoxShots_Logos\MICROSOFT\Microsoft Logo Blac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443663"/>
            <a:ext cx="12192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05000"/>
            <a:ext cx="7681913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1735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847436"/>
            <a:ext cx="7681913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81449" y="5082160"/>
            <a:ext cx="4781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072886" y="-35356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>
              <a:contourClr>
                <a:srgbClr val="F4A234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9600" b="1" i="1" u="none" strike="noStrike" kern="1200" cap="none" spc="-300" normalizeH="0" baseline="0" noProof="0" dirty="0" smtClean="0">
                <a:ln w="11430">
                  <a:noFill/>
                </a:ln>
                <a:gradFill>
                  <a:gsLst>
                    <a:gs pos="0">
                      <a:schemeClr val="accent2">
                        <a:alpha val="60000"/>
                      </a:schemeClr>
                    </a:gs>
                    <a:gs pos="100000">
                      <a:schemeClr val="accent2">
                        <a:lumMod val="50000"/>
                        <a:alpha val="56000"/>
                      </a:schemeClr>
                    </a:gs>
                  </a:gsLst>
                  <a:lin ang="16200000" scaled="1"/>
                </a:gradFill>
                <a:effectLst/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370013" y="847436"/>
            <a:ext cx="7681913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981449" y="5082160"/>
            <a:ext cx="4781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blue-ba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21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5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05000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1735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072886" y="5066980"/>
            <a:ext cx="7690114" cy="1066800"/>
          </a:xfrm>
          <a:effectLst>
            <a:reflection blurRad="6350" stA="52000" endA="300" endPos="35000" dir="5400000" sy="-100000" algn="bl" rotWithShape="0"/>
          </a:effectLst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accent4">
                  <a:lumMod val="50000"/>
                </a:schemeClr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25400">
                  <a:noFill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schemeClr val="bg2">
                      <a:lumMod val="50000"/>
                      <a:alpha val="40000"/>
                    </a:scheme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hapter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hapter-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hapter-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14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18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55" r:id="rId12"/>
    <p:sldLayoutId id="2147483756" r:id="rId13"/>
  </p:sldLayoutIdLst>
  <p:transition>
    <p:fade/>
  </p:transition>
  <p:hf hdr="0" ft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460375" indent="-4603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1pPr>
      <a:lvl2pPr marL="854075" indent="-393700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2pPr>
      <a:lvl3pPr marL="1258888" indent="-404813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3pPr>
      <a:lvl4pPr marL="1655763" indent="-3968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4pPr>
      <a:lvl5pPr marL="1941513" indent="-400050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2"/>
          <a:stretch>
            <a:fillRect/>
          </a:stretch>
        </p:blipFill>
        <p:spPr bwMode="auto"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ransition>
    <p:fade/>
  </p:transition>
  <p:hf hdr="0" ftr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9pPr>
    </p:titleStyle>
    <p:bodyStyle>
      <a:lvl1pPr marL="342900" indent="-3429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175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0413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3788" indent="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5575" indent="40322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59" r:id="rId9"/>
    <p:sldLayoutId id="2147483760" r:id="rId10"/>
  </p:sldLayoutIdLst>
  <p:transition>
    <p:fade/>
  </p:transition>
  <p:hf hdr="0" ftr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253055"/>
              </a:gs>
              <a:gs pos="100000">
                <a:srgbClr val="5100A2"/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514350" indent="-514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32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1031875" indent="-514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371600" indent="-4572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716088" indent="-4572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62163" indent="-4572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2"/>
          <a:stretch>
            <a:fillRect/>
          </a:stretch>
        </p:blipFill>
        <p:spPr bwMode="auto"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ransition>
    <p:fade/>
  </p:transition>
  <p:hf hdr="0" ftr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342900" indent="-3429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175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0413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3788" indent="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5575" indent="40322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7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7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16.xm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2.xml"/><Relationship Id="rId4" Type="http://schemas.openxmlformats.org/officeDocument/2006/relationships/slide" Target="slide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17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681913" cy="4032448"/>
          </a:xfrm>
        </p:spPr>
        <p:txBody>
          <a:bodyPr/>
          <a:lstStyle/>
          <a:p>
            <a:pPr algn="ctr"/>
            <a:r>
              <a:rPr lang="ru-RU" sz="4000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Профессиональный стандарт педагогической деятельности. Выявление уровня квалификации педагогических работников с целью подтверждения соответствия занимаемой должности</a:t>
            </a:r>
            <a:r>
              <a:rPr lang="ru-RU" sz="36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6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36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551194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2.2 умение перевести тему урока в педагогическую задачу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764381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Умеет сформулировать цели и задачи на основе темы урока.</a:t>
            </a:r>
          </a:p>
          <a:p>
            <a:r>
              <a:rPr lang="ru-RU" sz="2400" dirty="0" smtClean="0"/>
              <a:t>Умеет конкретизировать цель урока до комплекса взаимосвязанных задач.</a:t>
            </a:r>
          </a:p>
          <a:p>
            <a:r>
              <a:rPr lang="ru-RU" sz="2400" dirty="0" smtClean="0"/>
              <a:t>Может сформулировать критерии достижения целей урока.</a:t>
            </a:r>
          </a:p>
          <a:p>
            <a:r>
              <a:rPr lang="ru-RU" sz="2400" dirty="0" smtClean="0"/>
              <a:t>Умеет добиться понимания обучающимися целей и задач урока.</a:t>
            </a:r>
          </a:p>
          <a:p>
            <a:r>
              <a:rPr lang="ru-RU" sz="2400" dirty="0" smtClean="0"/>
              <a:t>Умеет соотнести результаты обучения с поставленными целями.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539552" y="5877272"/>
            <a:ext cx="648072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2.3. Умение вовлечь обучающихся 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в процесс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формулирования целей и задач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1700808"/>
            <a:ext cx="8382000" cy="509678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Умеет вовлечь обучающихся в процесс постановки целей и задач урока.</a:t>
            </a:r>
          </a:p>
          <a:p>
            <a:r>
              <a:rPr lang="ru-RU" sz="2400" dirty="0" smtClean="0"/>
              <a:t>Предлагает обучающимся назвать результат деятельности на уроке и способы его достижения.</a:t>
            </a:r>
          </a:p>
          <a:p>
            <a:r>
              <a:rPr lang="ru-RU" sz="2400" dirty="0" smtClean="0"/>
              <a:t>Предлагает обучающимся самостоятельно сформулировать цель урока в соответствии с изучаемой темой.</a:t>
            </a:r>
          </a:p>
          <a:p>
            <a:r>
              <a:rPr lang="ru-RU" sz="2400" dirty="0" smtClean="0"/>
              <a:t>Спрашивает, как обучающиеся поняли цели и задачи урока.</a:t>
            </a:r>
          </a:p>
          <a:p>
            <a:r>
              <a:rPr lang="ru-RU" sz="2400" dirty="0" smtClean="0"/>
              <a:t>Обучающиеся принимают участие в формулировании целей и задач урока.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179512" y="6237312"/>
            <a:ext cx="648072" cy="432048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772793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3. Компетентность в области мотивирования обучающихся  на осуществление учебной 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деятельности 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6" y="2348880"/>
            <a:ext cx="8382000" cy="382874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Данная компетентность может быть раскрыта через три ключевых показателя:</a:t>
            </a:r>
          </a:p>
          <a:p>
            <a:r>
              <a:rPr lang="ru-RU" sz="2400" dirty="0" smtClean="0"/>
              <a:t> </a:t>
            </a:r>
            <a:r>
              <a:rPr lang="ru-RU" sz="2400" dirty="0" smtClean="0">
                <a:hlinkClick r:id="" action="ppaction://noaction"/>
              </a:rPr>
              <a:t>3.1</a:t>
            </a:r>
            <a:r>
              <a:rPr lang="ru-RU" sz="2400" dirty="0" smtClean="0"/>
              <a:t> </a:t>
            </a:r>
            <a:r>
              <a:rPr lang="ru-RU" sz="2400" b="1" dirty="0" smtClean="0"/>
              <a:t>умение создавать ситуации, обеспечивающие успех в учебной</a:t>
            </a:r>
            <a:r>
              <a:rPr lang="ru-RU" sz="2400" dirty="0" smtClean="0"/>
              <a:t> </a:t>
            </a:r>
            <a:r>
              <a:rPr lang="ru-RU" sz="2400" b="1" dirty="0" smtClean="0"/>
              <a:t> деятельности,</a:t>
            </a:r>
          </a:p>
          <a:p>
            <a:r>
              <a:rPr lang="ru-RU" sz="2400" b="1" dirty="0" smtClean="0"/>
              <a:t> </a:t>
            </a:r>
            <a:r>
              <a:rPr lang="ru-RU" sz="2400" b="1" dirty="0" smtClean="0">
                <a:hlinkClick r:id="rId2" action="ppaction://hlinksldjump"/>
              </a:rPr>
              <a:t>3.2 </a:t>
            </a:r>
            <a:r>
              <a:rPr lang="ru-RU" sz="2400" b="1" dirty="0" smtClean="0"/>
              <a:t>умение создавать условия обеспечения</a:t>
            </a:r>
            <a:r>
              <a:rPr lang="ru-RU" sz="2400" dirty="0" smtClean="0"/>
              <a:t> </a:t>
            </a:r>
            <a:r>
              <a:rPr lang="ru-RU" sz="2400" b="1" dirty="0" smtClean="0"/>
              <a:t>позитивной мотивации обучающихся, </a:t>
            </a:r>
          </a:p>
          <a:p>
            <a:r>
              <a:rPr lang="ru-RU" sz="2400" b="1" dirty="0" smtClean="0">
                <a:hlinkClick r:id="rId3" action="ppaction://hlinksldjump"/>
              </a:rPr>
              <a:t>3.3</a:t>
            </a:r>
            <a:r>
              <a:rPr lang="ru-RU" sz="2400" b="1" dirty="0" smtClean="0"/>
              <a:t> умение создавать</a:t>
            </a:r>
            <a:r>
              <a:rPr lang="ru-RU" sz="2400" dirty="0" smtClean="0"/>
              <a:t> </a:t>
            </a:r>
            <a:r>
              <a:rPr lang="ru-RU" sz="2400" b="1" dirty="0" smtClean="0"/>
              <a:t>условия для </a:t>
            </a:r>
            <a:r>
              <a:rPr lang="ru-RU" sz="2400" b="1" dirty="0" err="1" smtClean="0"/>
              <a:t>самомотивирования</a:t>
            </a:r>
            <a:r>
              <a:rPr lang="ru-RU" sz="2400" b="1" dirty="0" smtClean="0"/>
              <a:t> обучающихся.</a:t>
            </a:r>
            <a:endParaRPr lang="ru-RU" sz="2400" dirty="0" smtClean="0"/>
          </a:p>
          <a:p>
            <a:pPr>
              <a:buNone/>
            </a:pPr>
            <a:r>
              <a:rPr lang="ru-RU" sz="2400" b="1" dirty="0" smtClean="0"/>
              <a:t> </a:t>
            </a: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 bwMode="auto">
          <a:xfrm>
            <a:off x="395536" y="5589240"/>
            <a:ext cx="720080" cy="72008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551194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3.1 умение создавать ситуации, обеспечивающие успех в учебной  деятельности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7544" y="1916832"/>
            <a:ext cx="8382000" cy="3902607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Умеет вызвать интерес у обучающихся к своему предмету.</a:t>
            </a:r>
          </a:p>
          <a:p>
            <a:r>
              <a:rPr lang="ru-RU" sz="2400" dirty="0" smtClean="0"/>
              <a:t>Отмечает даже самый маленький успех обучающихся.</a:t>
            </a:r>
          </a:p>
          <a:p>
            <a:r>
              <a:rPr lang="ru-RU" sz="2400" dirty="0" smtClean="0"/>
              <a:t>Демонстрирует успехи обучающихся родителям.</a:t>
            </a:r>
          </a:p>
          <a:p>
            <a:r>
              <a:rPr lang="ru-RU" sz="2400" dirty="0" smtClean="0"/>
              <a:t>Демонстрирует успехи обучающихся одноклассникам.</a:t>
            </a:r>
          </a:p>
          <a:p>
            <a:r>
              <a:rPr lang="ru-RU" sz="2400" dirty="0" smtClean="0"/>
              <a:t>Умеет дифференцировать задания так, чтобы ученики почувствовали свой успех.</a:t>
            </a:r>
            <a:r>
              <a:rPr lang="ru-RU" sz="2400" b="1" dirty="0" smtClean="0"/>
              <a:t> 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539552" y="5589240"/>
            <a:ext cx="720080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994392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3.2. Умение создавать условия обеспечения позитивной мотивации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обучающихся.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6" y="1700808"/>
            <a:ext cx="8382000" cy="5429179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показателям:</a:t>
            </a:r>
          </a:p>
          <a:p>
            <a:r>
              <a:rPr lang="ru-RU" sz="2400" dirty="0" smtClean="0"/>
              <a:t> Выстраивает деятельность на уроке с учетом уровня развития учебной мотивации.</a:t>
            </a:r>
          </a:p>
          <a:p>
            <a:r>
              <a:rPr lang="ru-RU" sz="2400" dirty="0" smtClean="0"/>
              <a:t> Владеет большим спектром материала и заданий, способных вызвать интерес обучающихся к различным темам преподаваемого предмета.</a:t>
            </a:r>
          </a:p>
          <a:p>
            <a:r>
              <a:rPr lang="ru-RU" sz="2400" dirty="0" smtClean="0"/>
              <a:t> Использует знания об интересах и потребностях обучающихся в педагогической деятельности.</a:t>
            </a:r>
          </a:p>
          <a:p>
            <a:r>
              <a:rPr lang="ru-RU" sz="2400" dirty="0" smtClean="0"/>
              <a:t>Умеет создать доброжелательную атмосферу на уроке.</a:t>
            </a:r>
          </a:p>
          <a:p>
            <a:r>
              <a:rPr lang="ru-RU" sz="2400" dirty="0" smtClean="0"/>
              <a:t> Обучающиеся удовлетворены образовательной деятельностью, выстраиваемой учителем: содержание, методы, результаты и др.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179512" y="6165304"/>
            <a:ext cx="648072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3.3. Умение создавать условия для </a:t>
            </a:r>
            <a:r>
              <a:rPr lang="ru-RU" sz="3200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самомотивирования</a:t>
            </a: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обучающихся 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6" y="1096423"/>
            <a:ext cx="8382000" cy="5761577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показателям:</a:t>
            </a:r>
          </a:p>
          <a:p>
            <a:r>
              <a:rPr lang="ru-RU" sz="2400" dirty="0" smtClean="0"/>
              <a:t>Умеет активизировать творческие возможности обучающихся.</a:t>
            </a:r>
          </a:p>
          <a:p>
            <a:r>
              <a:rPr lang="ru-RU" sz="2400" dirty="0" smtClean="0"/>
              <a:t>Демонстрирует практическое применение изучаемого материала.</a:t>
            </a:r>
          </a:p>
          <a:p>
            <a:r>
              <a:rPr lang="ru-RU" sz="2400" dirty="0" smtClean="0"/>
              <a:t>Поощряет любознательность обучающихся, выход за рамки требований программы при подготовке школьных заданий.</a:t>
            </a:r>
          </a:p>
          <a:p>
            <a:r>
              <a:rPr lang="ru-RU" sz="2400" dirty="0" smtClean="0"/>
              <a:t>Дает возможность обучающимся самостоятельно ставить и решать задачи с высокой степенью свободы и ответственности.</a:t>
            </a:r>
          </a:p>
          <a:p>
            <a:r>
              <a:rPr lang="ru-RU" sz="2400" dirty="0" smtClean="0"/>
              <a:t> Создает условия для вовлечения обучающихся в дополнительные формы познания по предмету: олимпиады, конкурсы, проекты.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0" y="6021288"/>
            <a:ext cx="755576" cy="576064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551194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4. Компетентность в области обеспечения информационной основы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382000" cy="2425279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три ключевых показателя:</a:t>
            </a:r>
          </a:p>
          <a:p>
            <a:r>
              <a:rPr lang="ru-RU" sz="2400" b="1" dirty="0" smtClean="0">
                <a:hlinkClick r:id="rId2" action="ppaction://hlinksldjump"/>
              </a:rPr>
              <a:t>4.1</a:t>
            </a:r>
            <a:r>
              <a:rPr lang="ru-RU" sz="2400" b="1" dirty="0" smtClean="0"/>
              <a:t> компетентность в методах преподавания, </a:t>
            </a:r>
          </a:p>
          <a:p>
            <a:r>
              <a:rPr lang="ru-RU" sz="2400" b="1" dirty="0" smtClean="0"/>
              <a:t>4.2 компетентность в предмете преподавания, </a:t>
            </a:r>
          </a:p>
          <a:p>
            <a:r>
              <a:rPr lang="ru-RU" sz="2400" b="1" dirty="0" smtClean="0">
                <a:hlinkClick r:id="rId3" action="ppaction://hlinksldjump"/>
              </a:rPr>
              <a:t>4.3</a:t>
            </a:r>
            <a:r>
              <a:rPr lang="ru-RU" sz="2400" b="1" dirty="0" smtClean="0"/>
              <a:t> компетентность в субъективных условиях деятельности.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 bwMode="auto">
          <a:xfrm>
            <a:off x="395536" y="5229200"/>
            <a:ext cx="792088" cy="79208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17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4.1. Компетентность в методах преподавания 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7544" y="1268760"/>
            <a:ext cx="8382000" cy="5022914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Учитель хорошо знает преподаваемый предмет.</a:t>
            </a:r>
          </a:p>
          <a:p>
            <a:r>
              <a:rPr lang="ru-RU" sz="2400" dirty="0" smtClean="0"/>
              <a:t>Рабочая программа по предмету построена с учетом </a:t>
            </a:r>
            <a:r>
              <a:rPr lang="ru-RU" sz="2400" dirty="0" err="1" smtClean="0"/>
              <a:t>межпредметных</a:t>
            </a:r>
            <a:r>
              <a:rPr lang="ru-RU" sz="2400" dirty="0" smtClean="0"/>
              <a:t> связей.</a:t>
            </a:r>
          </a:p>
          <a:p>
            <a:r>
              <a:rPr lang="ru-RU" sz="2400" dirty="0" smtClean="0"/>
              <a:t>При подготовке к урокам использует дополнительные материалы по предмету (книги для самообразования, </a:t>
            </a:r>
            <a:r>
              <a:rPr lang="ru-RU" sz="2400" dirty="0" err="1" smtClean="0"/>
              <a:t>медиа-пособия</a:t>
            </a:r>
            <a:r>
              <a:rPr lang="ru-RU" sz="2400" dirty="0" smtClean="0"/>
              <a:t>, современные цифровые образовательные ресурсы и др.).</a:t>
            </a:r>
          </a:p>
          <a:p>
            <a:r>
              <a:rPr lang="ru-RU" sz="2400" dirty="0" smtClean="0"/>
              <a:t>В процессе формирования новых знаний опирается на знания обучающихся, полученные ими ранее при изучении других предметов.</a:t>
            </a:r>
          </a:p>
          <a:p>
            <a:r>
              <a:rPr lang="ru-RU" sz="2400" dirty="0" smtClean="0"/>
              <a:t>Добивается высоких результатов по преподаваемому предмету.</a:t>
            </a:r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251520" y="6021288"/>
            <a:ext cx="648072" cy="432048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82000" cy="1772793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4.3. Компетентность в субъективных условиях педагогической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деятельности, знание учеников и учебных коллективов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1700809"/>
            <a:ext cx="8382000" cy="498598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pPr>
              <a:spcBef>
                <a:spcPts val="0"/>
              </a:spcBef>
            </a:pPr>
            <a:r>
              <a:rPr lang="ru-RU" sz="2400" dirty="0" smtClean="0"/>
              <a:t>Ориентируется в социальной ситуации класса, знает и учитывает взаимоотношения обучающихся.</a:t>
            </a:r>
          </a:p>
          <a:p>
            <a:pPr>
              <a:spcBef>
                <a:spcPts val="0"/>
              </a:spcBef>
            </a:pPr>
            <a:r>
              <a:rPr lang="ru-RU" sz="2400" dirty="0" smtClean="0"/>
              <a:t>Хорошо знает Конвенцию о правах ребенка и действует в соответствии с этим документом.</a:t>
            </a:r>
          </a:p>
          <a:p>
            <a:pPr>
              <a:spcBef>
                <a:spcPts val="0"/>
              </a:spcBef>
            </a:pPr>
            <a:r>
              <a:rPr lang="ru-RU" sz="2400" dirty="0" smtClean="0"/>
              <a:t>Систематически анализирует уровень усвоения </a:t>
            </a:r>
            <a:r>
              <a:rPr lang="ru-RU" sz="2400" dirty="0" err="1" smtClean="0"/>
              <a:t>уч</a:t>
            </a:r>
            <a:r>
              <a:rPr lang="ru-RU" sz="2400" dirty="0" smtClean="0"/>
              <a:t>. материала и развития </a:t>
            </a:r>
            <a:r>
              <a:rPr lang="ru-RU" sz="2400" dirty="0" err="1" smtClean="0"/>
              <a:t>обуч-ся</a:t>
            </a:r>
            <a:r>
              <a:rPr lang="ru-RU" sz="2400" dirty="0" smtClean="0"/>
              <a:t> на основе устных и </a:t>
            </a:r>
            <a:r>
              <a:rPr lang="ru-RU" sz="2400" dirty="0" err="1" smtClean="0"/>
              <a:t>письм</a:t>
            </a:r>
            <a:r>
              <a:rPr lang="ru-RU" sz="2400" dirty="0" smtClean="0"/>
              <a:t>. ответов, достигнутых результатов и др. диагностических показателей.</a:t>
            </a:r>
          </a:p>
          <a:p>
            <a:pPr>
              <a:spcBef>
                <a:spcPts val="0"/>
              </a:spcBef>
            </a:pPr>
            <a:r>
              <a:rPr lang="ru-RU" sz="2400" dirty="0" smtClean="0"/>
              <a:t>Имеет «банк» учебных заданий, ориентированных на </a:t>
            </a:r>
            <a:r>
              <a:rPr lang="ru-RU" sz="2400" dirty="0" err="1" smtClean="0"/>
              <a:t>обуч-ся</a:t>
            </a:r>
            <a:r>
              <a:rPr lang="ru-RU" sz="2400" dirty="0" smtClean="0"/>
              <a:t> с различными индивид. особенностями.</a:t>
            </a:r>
          </a:p>
          <a:p>
            <a:pPr>
              <a:spcBef>
                <a:spcPts val="0"/>
              </a:spcBef>
            </a:pPr>
            <a:r>
              <a:rPr lang="ru-RU" sz="2400" dirty="0" smtClean="0"/>
              <a:t>Подготовленные учителем характеристики </a:t>
            </a:r>
            <a:r>
              <a:rPr lang="ru-RU" sz="2400" dirty="0" err="1" smtClean="0"/>
              <a:t>обуч-ся</a:t>
            </a:r>
            <a:r>
              <a:rPr lang="ru-RU" sz="2400" dirty="0" smtClean="0"/>
              <a:t>, отличаются хорошим знанием индивидуальных особенностей, обоснованностью суждений.</a:t>
            </a:r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0" y="6093296"/>
            <a:ext cx="683568" cy="432048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19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772793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5. Компетентность в области разработки программы, методических, дидактических материалов и принятии педагогических решений 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7544" y="2348880"/>
            <a:ext cx="8382000" cy="3090077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три ключевых показателя:</a:t>
            </a:r>
          </a:p>
          <a:p>
            <a:r>
              <a:rPr lang="ru-RU" sz="2400" dirty="0" smtClean="0"/>
              <a:t> </a:t>
            </a:r>
            <a:r>
              <a:rPr lang="ru-RU" sz="2400" dirty="0" smtClean="0">
                <a:hlinkClick r:id="rId2" action="ppaction://hlinksldjump"/>
              </a:rPr>
              <a:t>5.1</a:t>
            </a:r>
            <a:r>
              <a:rPr lang="ru-RU" sz="2400" dirty="0" smtClean="0"/>
              <a:t> умение выбрать и реализовать типовые образовательные программы,</a:t>
            </a:r>
          </a:p>
          <a:p>
            <a:r>
              <a:rPr lang="ru-RU" sz="2400" dirty="0" smtClean="0"/>
              <a:t> </a:t>
            </a:r>
            <a:r>
              <a:rPr lang="ru-RU" sz="2400" dirty="0" smtClean="0">
                <a:hlinkClick r:id="" action="ppaction://noaction"/>
              </a:rPr>
              <a:t>5.2</a:t>
            </a:r>
            <a:r>
              <a:rPr lang="ru-RU" sz="2400" dirty="0" smtClean="0"/>
              <a:t> умение разработать собственные программные, методические и дидактические материалы, </a:t>
            </a:r>
          </a:p>
          <a:p>
            <a:r>
              <a:rPr lang="ru-RU" sz="2400" dirty="0" smtClean="0">
                <a:hlinkClick r:id="rId3" action="ppaction://hlinksldjump"/>
              </a:rPr>
              <a:t>5.3</a:t>
            </a:r>
            <a:r>
              <a:rPr lang="ru-RU" sz="2400" dirty="0" smtClean="0"/>
              <a:t> умение принимать решения в педагогических ситуациях</a:t>
            </a:r>
          </a:p>
          <a:p>
            <a:endParaRPr lang="ru-RU" dirty="0"/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 bwMode="auto">
          <a:xfrm>
            <a:off x="467544" y="5733256"/>
            <a:ext cx="864096" cy="64807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9144000" cy="1329595"/>
          </a:xfrm>
        </p:spPr>
        <p:txBody>
          <a:bodyPr/>
          <a:lstStyle/>
          <a:p>
            <a:pPr algn="ctr">
              <a:buNone/>
            </a:pP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Шесть основных 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компетентностей: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666869" y="1701639"/>
            <a:ext cx="5839334" cy="4836583"/>
            <a:chOff x="1666869" y="1701639"/>
            <a:chExt cx="5839334" cy="4836583"/>
          </a:xfrm>
        </p:grpSpPr>
        <p:sp>
          <p:nvSpPr>
            <p:cNvPr id="14" name="Полилиния 13"/>
            <p:cNvSpPr/>
            <p:nvPr/>
          </p:nvSpPr>
          <p:spPr>
            <a:xfrm rot="21600000">
              <a:off x="1932172" y="1701639"/>
              <a:ext cx="5574030" cy="530609"/>
            </a:xfrm>
            <a:custGeom>
              <a:avLst/>
              <a:gdLst>
                <a:gd name="connsiteX0" fmla="*/ 0 w 5574030"/>
                <a:gd name="connsiteY0" fmla="*/ 0 h 530607"/>
                <a:gd name="connsiteX1" fmla="*/ 5308727 w 5574030"/>
                <a:gd name="connsiteY1" fmla="*/ 0 h 530607"/>
                <a:gd name="connsiteX2" fmla="*/ 5574030 w 5574030"/>
                <a:gd name="connsiteY2" fmla="*/ 265304 h 530607"/>
                <a:gd name="connsiteX3" fmla="*/ 5308727 w 5574030"/>
                <a:gd name="connsiteY3" fmla="*/ 530607 h 530607"/>
                <a:gd name="connsiteX4" fmla="*/ 0 w 5574030"/>
                <a:gd name="connsiteY4" fmla="*/ 530607 h 530607"/>
                <a:gd name="connsiteX5" fmla="*/ 0 w 5574030"/>
                <a:gd name="connsiteY5" fmla="*/ 0 h 53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4030" h="530607">
                  <a:moveTo>
                    <a:pt x="5574030" y="530606"/>
                  </a:moveTo>
                  <a:lnTo>
                    <a:pt x="265303" y="530606"/>
                  </a:lnTo>
                  <a:lnTo>
                    <a:pt x="0" y="265303"/>
                  </a:lnTo>
                  <a:lnTo>
                    <a:pt x="265303" y="1"/>
                  </a:lnTo>
                  <a:lnTo>
                    <a:pt x="5574030" y="1"/>
                  </a:lnTo>
                  <a:lnTo>
                    <a:pt x="5574030" y="53060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6637" tIns="76201" rIns="142240" bIns="76201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</a:rPr>
                <a:t> Компетентность в области личностных качеств.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1666869" y="1701640"/>
              <a:ext cx="530607" cy="5306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b="1" dirty="0" smtClean="0">
                  <a:solidFill>
                    <a:schemeClr val="tx1"/>
                  </a:solidFill>
                  <a:hlinkClick r:id="rId2" action="ppaction://hlinksldjump"/>
                </a:rPr>
                <a:t>1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 rot="21600000">
              <a:off x="1932172" y="2390637"/>
              <a:ext cx="5574030" cy="530609"/>
            </a:xfrm>
            <a:custGeom>
              <a:avLst/>
              <a:gdLst>
                <a:gd name="connsiteX0" fmla="*/ 0 w 5574030"/>
                <a:gd name="connsiteY0" fmla="*/ 0 h 530607"/>
                <a:gd name="connsiteX1" fmla="*/ 5308727 w 5574030"/>
                <a:gd name="connsiteY1" fmla="*/ 0 h 530607"/>
                <a:gd name="connsiteX2" fmla="*/ 5574030 w 5574030"/>
                <a:gd name="connsiteY2" fmla="*/ 265304 h 530607"/>
                <a:gd name="connsiteX3" fmla="*/ 5308727 w 5574030"/>
                <a:gd name="connsiteY3" fmla="*/ 530607 h 530607"/>
                <a:gd name="connsiteX4" fmla="*/ 0 w 5574030"/>
                <a:gd name="connsiteY4" fmla="*/ 530607 h 530607"/>
                <a:gd name="connsiteX5" fmla="*/ 0 w 5574030"/>
                <a:gd name="connsiteY5" fmla="*/ 0 h 53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4030" h="530607">
                  <a:moveTo>
                    <a:pt x="5574030" y="530606"/>
                  </a:moveTo>
                  <a:lnTo>
                    <a:pt x="265303" y="530606"/>
                  </a:lnTo>
                  <a:lnTo>
                    <a:pt x="0" y="265303"/>
                  </a:lnTo>
                  <a:lnTo>
                    <a:pt x="265303" y="1"/>
                  </a:lnTo>
                  <a:lnTo>
                    <a:pt x="5574030" y="1"/>
                  </a:lnTo>
                  <a:lnTo>
                    <a:pt x="5574030" y="53060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6637" tIns="76201" rIns="142240" bIns="76201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</a:rPr>
                <a:t> Компетентность в постановке целей и задач педагогической деятельности.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1666869" y="2390638"/>
              <a:ext cx="530607" cy="5306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b="1" dirty="0" smtClean="0">
                  <a:solidFill>
                    <a:schemeClr val="tx1"/>
                  </a:solidFill>
                  <a:hlinkClick r:id="rId3" action="ppaction://hlinksldjump"/>
                </a:rPr>
                <a:t>2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 rot="21600000">
              <a:off x="1932172" y="3079635"/>
              <a:ext cx="5574030" cy="783581"/>
            </a:xfrm>
            <a:custGeom>
              <a:avLst/>
              <a:gdLst>
                <a:gd name="connsiteX0" fmla="*/ 0 w 5574030"/>
                <a:gd name="connsiteY0" fmla="*/ 0 h 783580"/>
                <a:gd name="connsiteX1" fmla="*/ 5182240 w 5574030"/>
                <a:gd name="connsiteY1" fmla="*/ 0 h 783580"/>
                <a:gd name="connsiteX2" fmla="*/ 5574030 w 5574030"/>
                <a:gd name="connsiteY2" fmla="*/ 391790 h 783580"/>
                <a:gd name="connsiteX3" fmla="*/ 5182240 w 5574030"/>
                <a:gd name="connsiteY3" fmla="*/ 783580 h 783580"/>
                <a:gd name="connsiteX4" fmla="*/ 0 w 5574030"/>
                <a:gd name="connsiteY4" fmla="*/ 783580 h 783580"/>
                <a:gd name="connsiteX5" fmla="*/ 0 w 5574030"/>
                <a:gd name="connsiteY5" fmla="*/ 0 h 783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4030" h="783580">
                  <a:moveTo>
                    <a:pt x="5574030" y="783579"/>
                  </a:moveTo>
                  <a:lnTo>
                    <a:pt x="391790" y="783579"/>
                  </a:lnTo>
                  <a:lnTo>
                    <a:pt x="0" y="391790"/>
                  </a:lnTo>
                  <a:lnTo>
                    <a:pt x="391790" y="1"/>
                  </a:lnTo>
                  <a:lnTo>
                    <a:pt x="5574030" y="1"/>
                  </a:lnTo>
                  <a:lnTo>
                    <a:pt x="5574030" y="78357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9881" tIns="76201" rIns="14224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</a:rPr>
                <a:t>Компетентность в мотивировании обучающихся на осуществление учебной деятельности.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1666869" y="3206122"/>
              <a:ext cx="530607" cy="5306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b="1" dirty="0" smtClean="0">
                  <a:solidFill>
                    <a:schemeClr val="tx1"/>
                  </a:solidFill>
                  <a:hlinkClick r:id="rId4" action="ppaction://hlinksldjump"/>
                </a:rPr>
                <a:t>3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 rot="21600000">
              <a:off x="1932172" y="4021606"/>
              <a:ext cx="5574030" cy="792049"/>
            </a:xfrm>
            <a:custGeom>
              <a:avLst/>
              <a:gdLst>
                <a:gd name="connsiteX0" fmla="*/ 0 w 5574030"/>
                <a:gd name="connsiteY0" fmla="*/ 0 h 792048"/>
                <a:gd name="connsiteX1" fmla="*/ 5178006 w 5574030"/>
                <a:gd name="connsiteY1" fmla="*/ 0 h 792048"/>
                <a:gd name="connsiteX2" fmla="*/ 5574030 w 5574030"/>
                <a:gd name="connsiteY2" fmla="*/ 396024 h 792048"/>
                <a:gd name="connsiteX3" fmla="*/ 5178006 w 5574030"/>
                <a:gd name="connsiteY3" fmla="*/ 792048 h 792048"/>
                <a:gd name="connsiteX4" fmla="*/ 0 w 5574030"/>
                <a:gd name="connsiteY4" fmla="*/ 792048 h 792048"/>
                <a:gd name="connsiteX5" fmla="*/ 0 w 5574030"/>
                <a:gd name="connsiteY5" fmla="*/ 0 h 79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4030" h="792048">
                  <a:moveTo>
                    <a:pt x="5574030" y="792047"/>
                  </a:moveTo>
                  <a:lnTo>
                    <a:pt x="396024" y="792047"/>
                  </a:lnTo>
                  <a:lnTo>
                    <a:pt x="0" y="396024"/>
                  </a:lnTo>
                  <a:lnTo>
                    <a:pt x="396024" y="1"/>
                  </a:lnTo>
                  <a:lnTo>
                    <a:pt x="5574030" y="1"/>
                  </a:lnTo>
                  <a:lnTo>
                    <a:pt x="5574030" y="7920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998" tIns="76201" rIns="14224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</a:rPr>
                <a:t>Компетентность в разработке программы деятельности и принятии педагогических решений.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666869" y="4152327"/>
              <a:ext cx="530607" cy="5306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b="1" dirty="0" smtClean="0">
                  <a:solidFill>
                    <a:schemeClr val="tx1"/>
                  </a:solidFill>
                  <a:hlinkClick r:id="rId5" action="ppaction://hlinksldjump"/>
                </a:rPr>
                <a:t>4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 rot="21600000">
              <a:off x="1932172" y="4972045"/>
              <a:ext cx="5574030" cy="877180"/>
            </a:xfrm>
            <a:custGeom>
              <a:avLst/>
              <a:gdLst>
                <a:gd name="connsiteX0" fmla="*/ 0 w 5574030"/>
                <a:gd name="connsiteY0" fmla="*/ 0 h 877179"/>
                <a:gd name="connsiteX1" fmla="*/ 5135441 w 5574030"/>
                <a:gd name="connsiteY1" fmla="*/ 0 h 877179"/>
                <a:gd name="connsiteX2" fmla="*/ 5574030 w 5574030"/>
                <a:gd name="connsiteY2" fmla="*/ 438590 h 877179"/>
                <a:gd name="connsiteX3" fmla="*/ 5135441 w 5574030"/>
                <a:gd name="connsiteY3" fmla="*/ 877179 h 877179"/>
                <a:gd name="connsiteX4" fmla="*/ 0 w 5574030"/>
                <a:gd name="connsiteY4" fmla="*/ 877179 h 877179"/>
                <a:gd name="connsiteX5" fmla="*/ 0 w 5574030"/>
                <a:gd name="connsiteY5" fmla="*/ 0 h 87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4030" h="877179">
                  <a:moveTo>
                    <a:pt x="5574030" y="877178"/>
                  </a:moveTo>
                  <a:lnTo>
                    <a:pt x="438589" y="877178"/>
                  </a:lnTo>
                  <a:lnTo>
                    <a:pt x="0" y="438589"/>
                  </a:lnTo>
                  <a:lnTo>
                    <a:pt x="438589" y="1"/>
                  </a:lnTo>
                  <a:lnTo>
                    <a:pt x="5574030" y="1"/>
                  </a:lnTo>
                  <a:lnTo>
                    <a:pt x="5574030" y="87717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280" tIns="76201" rIns="14224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</a:rPr>
                <a:t>Компетентность в обеспечении информационной основы педагогической деятельности.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1666869" y="5145331"/>
              <a:ext cx="530607" cy="5306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b="1" dirty="0" smtClean="0">
                  <a:solidFill>
                    <a:schemeClr val="tx1"/>
                  </a:solidFill>
                  <a:hlinkClick r:id="" action="ppaction://noaction"/>
                </a:rPr>
                <a:t>5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 rot="21600000">
              <a:off x="1932172" y="6007614"/>
              <a:ext cx="5574031" cy="530608"/>
            </a:xfrm>
            <a:custGeom>
              <a:avLst/>
              <a:gdLst>
                <a:gd name="connsiteX0" fmla="*/ 0 w 5574030"/>
                <a:gd name="connsiteY0" fmla="*/ 0 h 530607"/>
                <a:gd name="connsiteX1" fmla="*/ 5308727 w 5574030"/>
                <a:gd name="connsiteY1" fmla="*/ 0 h 530607"/>
                <a:gd name="connsiteX2" fmla="*/ 5574030 w 5574030"/>
                <a:gd name="connsiteY2" fmla="*/ 265304 h 530607"/>
                <a:gd name="connsiteX3" fmla="*/ 5308727 w 5574030"/>
                <a:gd name="connsiteY3" fmla="*/ 530607 h 530607"/>
                <a:gd name="connsiteX4" fmla="*/ 0 w 5574030"/>
                <a:gd name="connsiteY4" fmla="*/ 530607 h 530607"/>
                <a:gd name="connsiteX5" fmla="*/ 0 w 5574030"/>
                <a:gd name="connsiteY5" fmla="*/ 0 h 53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4030" h="530607">
                  <a:moveTo>
                    <a:pt x="5574030" y="530606"/>
                  </a:moveTo>
                  <a:lnTo>
                    <a:pt x="265303" y="530606"/>
                  </a:lnTo>
                  <a:lnTo>
                    <a:pt x="0" y="265303"/>
                  </a:lnTo>
                  <a:lnTo>
                    <a:pt x="265303" y="1"/>
                  </a:lnTo>
                  <a:lnTo>
                    <a:pt x="5574030" y="1"/>
                  </a:lnTo>
                  <a:lnTo>
                    <a:pt x="5574030" y="53060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6637" tIns="57151" rIns="106681" bIns="57150" numCol="1" spcCol="1270" anchor="ctr" anchorCtr="0">
              <a:noAutofit/>
            </a:bodyPr>
            <a:lstStyle/>
            <a:p>
              <a:pPr lvl="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</a:rPr>
                <a:t> Компетентность в организации педагогической деятельности.</a:t>
              </a:r>
              <a:endParaRPr lang="ru-RU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Овал 24"/>
            <p:cNvSpPr/>
            <p:nvPr/>
          </p:nvSpPr>
          <p:spPr>
            <a:xfrm>
              <a:off x="1666869" y="6007615"/>
              <a:ext cx="530607" cy="5306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b="1" dirty="0" smtClean="0">
                  <a:solidFill>
                    <a:schemeClr val="tx1"/>
                  </a:solidFill>
                  <a:hlinkClick r:id="" action="ppaction://noaction"/>
                </a:rPr>
                <a:t>6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Скругленный прямоугольник 25"/>
          <p:cNvSpPr/>
          <p:nvPr/>
        </p:nvSpPr>
        <p:spPr bwMode="auto">
          <a:xfrm>
            <a:off x="8429652" y="6143644"/>
            <a:ext cx="714348" cy="7143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5.1 Умение выбрать и реализовать типовую образовательную программу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908720"/>
            <a:ext cx="8568952" cy="6426375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Знает основные нормативные документы, отражающие требования к содержанию и результатам учебной </a:t>
            </a:r>
            <a:r>
              <a:rPr lang="ru-RU" sz="2400" dirty="0" err="1" smtClean="0"/>
              <a:t>дея-ти</a:t>
            </a:r>
            <a:r>
              <a:rPr lang="ru-RU" sz="2400" dirty="0" smtClean="0"/>
              <a:t> по предмету, учебники и </a:t>
            </a:r>
            <a:r>
              <a:rPr lang="ru-RU" sz="2400" dirty="0" err="1" smtClean="0"/>
              <a:t>учебно-метод</a:t>
            </a:r>
            <a:r>
              <a:rPr lang="ru-RU" sz="2400" dirty="0" smtClean="0"/>
              <a:t>. комплексы по </a:t>
            </a:r>
            <a:r>
              <a:rPr lang="ru-RU" sz="2400" dirty="0" err="1" smtClean="0"/>
              <a:t>препод</a:t>
            </a:r>
            <a:r>
              <a:rPr lang="ru-RU" sz="2400" dirty="0" smtClean="0"/>
              <a:t>. предмету, доп. или рек. </a:t>
            </a:r>
            <a:r>
              <a:rPr lang="ru-RU" sz="2400" dirty="0" err="1" smtClean="0"/>
              <a:t>Минобрнауки</a:t>
            </a:r>
            <a:r>
              <a:rPr lang="ru-RU" sz="2400" dirty="0" smtClean="0"/>
              <a:t> РФ.</a:t>
            </a:r>
          </a:p>
          <a:p>
            <a:r>
              <a:rPr lang="ru-RU" sz="2400" dirty="0" smtClean="0"/>
              <a:t>Может провести сравнительный анализ учебных программ, УМК, метод. и </a:t>
            </a:r>
            <a:r>
              <a:rPr lang="ru-RU" sz="2400" dirty="0" err="1" smtClean="0"/>
              <a:t>дидакт</a:t>
            </a:r>
            <a:r>
              <a:rPr lang="ru-RU" sz="2400" dirty="0" smtClean="0"/>
              <a:t>. материалов по преподав. предмету, выявить их достоинства и недостатки.</a:t>
            </a:r>
          </a:p>
          <a:p>
            <a:r>
              <a:rPr lang="ru-RU" sz="2400" dirty="0" smtClean="0"/>
              <a:t>Обоснованно выбирает учебники и УМК по преподаваемому предмету.</a:t>
            </a:r>
          </a:p>
          <a:p>
            <a:r>
              <a:rPr lang="ru-RU" sz="2400" dirty="0" smtClean="0"/>
              <a:t>РП учителя предполагает решение </a:t>
            </a:r>
            <a:r>
              <a:rPr lang="ru-RU" sz="2400" dirty="0" err="1" smtClean="0"/>
              <a:t>воспит-ных</a:t>
            </a:r>
            <a:r>
              <a:rPr lang="ru-RU" sz="2400" dirty="0" smtClean="0"/>
              <a:t> задач.</a:t>
            </a:r>
          </a:p>
          <a:p>
            <a:r>
              <a:rPr lang="ru-RU" sz="2400" dirty="0" smtClean="0"/>
              <a:t>РП учителя составлена с учетом нормативных требований, темпа усвоения материала, преемственности и др. моментов, повышающих ее обоснованность.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" action="ppaction://noaction"/>
          </p:cNvPr>
          <p:cNvSpPr/>
          <p:nvPr/>
        </p:nvSpPr>
        <p:spPr bwMode="auto">
          <a:xfrm>
            <a:off x="0" y="6165304"/>
            <a:ext cx="683568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5.2. Умение разработать собственную программу, методические и дидактические материалы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1502688"/>
            <a:ext cx="8820472" cy="535531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Вносит изменения в дидактические и методические материалы с целью достижения высоких результатов.</a:t>
            </a:r>
          </a:p>
          <a:p>
            <a:r>
              <a:rPr lang="ru-RU" sz="2400" dirty="0" smtClean="0"/>
              <a:t>Самостоятельно разработанные учителем программные, методические и дидактические материалы по предмету отличает высокое качество.</a:t>
            </a:r>
          </a:p>
          <a:p>
            <a:r>
              <a:rPr lang="ru-RU" sz="2400" dirty="0" smtClean="0"/>
              <a:t>Продуктивно работает в составе групп, разрабатывающих и реализующих образовательные проекты, программы, методические и дидактические материалы.</a:t>
            </a:r>
          </a:p>
          <a:p>
            <a:r>
              <a:rPr lang="ru-RU" sz="2400" dirty="0" smtClean="0"/>
              <a:t>Выступает перед коллегами с информацией о новых программных, методических и дидактических материалах, участвует в конкурсах профессионального мастерства.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4" name="Стрелка влево 3">
            <a:hlinkClick r:id="" action="ppaction://noaction"/>
          </p:cNvPr>
          <p:cNvSpPr/>
          <p:nvPr/>
        </p:nvSpPr>
        <p:spPr bwMode="auto">
          <a:xfrm>
            <a:off x="179512" y="5949280"/>
            <a:ext cx="648072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5.3. Умение принимать решения в педагогических ситуациях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764381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Поощряет высказывания и выслушивает мнения обучающихся, даже если они расходятся с его точкой зрения.</a:t>
            </a:r>
          </a:p>
          <a:p>
            <a:r>
              <a:rPr lang="ru-RU" sz="2400" dirty="0" smtClean="0"/>
              <a:t>Коллеги по работе используют предложения учителя по разрешению актуальных вопросов школьной жизни.</a:t>
            </a:r>
          </a:p>
          <a:p>
            <a:r>
              <a:rPr lang="ru-RU" sz="2400" dirty="0" smtClean="0"/>
              <a:t>Умеет аргументировать предлагаемые им решения.</a:t>
            </a:r>
          </a:p>
          <a:p>
            <a:r>
              <a:rPr lang="ru-RU" sz="2400" dirty="0" smtClean="0"/>
              <a:t>Умеет пересмотреть свое решение под влиянием ситуации или новых фактов.</a:t>
            </a:r>
          </a:p>
          <a:p>
            <a:r>
              <a:rPr lang="ru-RU" sz="2400" dirty="0" smtClean="0"/>
              <a:t>Учитывает мнение родителей, коллег, обучающихся при принятии решений.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" action="ppaction://noaction"/>
          </p:cNvPr>
          <p:cNvSpPr/>
          <p:nvPr/>
        </p:nvSpPr>
        <p:spPr bwMode="auto">
          <a:xfrm>
            <a:off x="323528" y="5733256"/>
            <a:ext cx="720080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6.Компетентность в области организации педагогической деятельности 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68381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Данная компетентность может быть раскрыта через три ключевых показателя:</a:t>
            </a:r>
          </a:p>
          <a:p>
            <a:r>
              <a:rPr lang="ru-RU" dirty="0" smtClean="0"/>
              <a:t> </a:t>
            </a:r>
            <a:r>
              <a:rPr lang="ru-RU" sz="2400" dirty="0" smtClean="0">
                <a:hlinkClick r:id="rId2" action="ppaction://hlinksldjump"/>
              </a:rPr>
              <a:t>6.1</a:t>
            </a:r>
            <a:r>
              <a:rPr lang="ru-RU" dirty="0" smtClean="0"/>
              <a:t> </a:t>
            </a:r>
            <a:r>
              <a:rPr lang="ru-RU" sz="2400" dirty="0" smtClean="0"/>
              <a:t>умение устанавливать </a:t>
            </a:r>
            <a:r>
              <a:rPr lang="ru-RU" sz="2400" dirty="0" err="1" smtClean="0"/>
              <a:t>субъект-субъектные</a:t>
            </a:r>
            <a:r>
              <a:rPr lang="ru-RU" sz="2400" dirty="0" smtClean="0"/>
              <a:t> отношения, </a:t>
            </a:r>
          </a:p>
          <a:p>
            <a:r>
              <a:rPr lang="ru-RU" sz="2400" dirty="0" smtClean="0">
                <a:hlinkClick r:id="rId3" action="ppaction://hlinksldjump"/>
              </a:rPr>
              <a:t>6.2</a:t>
            </a:r>
            <a:r>
              <a:rPr lang="ru-RU" sz="2400" dirty="0" smtClean="0"/>
              <a:t> умение организовать учебную  деятельность обучающихся,</a:t>
            </a:r>
          </a:p>
          <a:p>
            <a:r>
              <a:rPr lang="ru-RU" sz="2400" dirty="0" smtClean="0"/>
              <a:t> </a:t>
            </a:r>
            <a:r>
              <a:rPr lang="ru-RU" sz="2400" dirty="0" smtClean="0">
                <a:hlinkClick r:id="rId4" action="ppaction://hlinksldjump"/>
              </a:rPr>
              <a:t>6.3</a:t>
            </a:r>
            <a:r>
              <a:rPr lang="ru-RU" sz="2400" dirty="0" smtClean="0"/>
              <a:t> умение реализовать педагогическое оценивание</a:t>
            </a:r>
            <a:endParaRPr lang="ru-RU" sz="2400" dirty="0"/>
          </a:p>
        </p:txBody>
      </p:sp>
      <p:sp>
        <p:nvSpPr>
          <p:cNvPr id="4" name="Овал 3">
            <a:hlinkClick r:id="rId5" action="ppaction://hlinksldjump"/>
          </p:cNvPr>
          <p:cNvSpPr/>
          <p:nvPr/>
        </p:nvSpPr>
        <p:spPr bwMode="auto">
          <a:xfrm>
            <a:off x="467544" y="5301208"/>
            <a:ext cx="720080" cy="864096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6.1. Умение устанавливать субъект-субъектные отношения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09678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Умеет устанавливать отношения сотрудничества с обучающимися, вести с ними диалог.</a:t>
            </a:r>
          </a:p>
          <a:p>
            <a:r>
              <a:rPr lang="ru-RU" sz="2400" dirty="0" smtClean="0"/>
              <a:t>Умеет разрешать конфликты оптимальным способом.</a:t>
            </a:r>
          </a:p>
          <a:p>
            <a:r>
              <a:rPr lang="ru-RU" sz="2400" dirty="0" smtClean="0"/>
              <a:t>Умеет насыщать общение с обучающимися положительными эмоциями и чувствами.</a:t>
            </a:r>
          </a:p>
          <a:p>
            <a:r>
              <a:rPr lang="ru-RU" sz="2400" dirty="0" smtClean="0"/>
              <a:t> Умеет выстраивать отношения сотрудничества с коллегами, проявляет себя как член команды при разработке и реализации различных мероприятий, проектов, программ и др.</a:t>
            </a:r>
          </a:p>
          <a:p>
            <a:r>
              <a:rPr lang="ru-RU" sz="2400" dirty="0" smtClean="0"/>
              <a:t>Умеет создать рабочую атмосферу на уроке, поддержать дисциплину.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179512" y="5877272"/>
            <a:ext cx="648072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6.2. Умение организовать учебную  деятельность обучающихся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761577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Использует методы, побуждающие обучающихся самостоятельно рассуждать.</a:t>
            </a:r>
          </a:p>
          <a:p>
            <a:r>
              <a:rPr lang="ru-RU" sz="2400" dirty="0" smtClean="0"/>
              <a:t>Формирует у обучающихся навыки учебной деятельности.</a:t>
            </a:r>
          </a:p>
          <a:p>
            <a:r>
              <a:rPr lang="ru-RU" sz="2400" dirty="0" smtClean="0"/>
              <a:t>Излагает материал в доступной форме, в соответствии с дидактическими принципами.</a:t>
            </a:r>
          </a:p>
          <a:p>
            <a:r>
              <a:rPr lang="ru-RU" sz="2400" dirty="0" smtClean="0"/>
              <a:t>Умеет организовать обучающихся для достижения запланированных результатов учебной деятельности.</a:t>
            </a:r>
          </a:p>
          <a:p>
            <a:r>
              <a:rPr lang="ru-RU" sz="2400" dirty="0" smtClean="0"/>
              <a:t>Умеет организовать обучающихся для поиска дополнительной информации, необходимой при решении учебной задачи (книги, компьютерные и </a:t>
            </a:r>
            <a:r>
              <a:rPr lang="ru-RU" sz="2400" dirty="0" err="1" smtClean="0"/>
              <a:t>медиа-пособия</a:t>
            </a:r>
            <a:r>
              <a:rPr lang="ru-RU" sz="2400" dirty="0" smtClean="0"/>
              <a:t>, цифровые образовательные ресурсы и др.).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179512" y="5949280"/>
            <a:ext cx="648072" cy="576064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6.3. Умение реализовать педагогическое оценивание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358116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Учитывает возрастные и индивидуальные особенности обучающихся при оценивании.</a:t>
            </a:r>
          </a:p>
          <a:p>
            <a:r>
              <a:rPr lang="ru-RU" sz="2400" dirty="0" smtClean="0"/>
              <a:t>Аргументирует оценки, показывает обучающимся их достижения и недоработки.</a:t>
            </a:r>
          </a:p>
          <a:p>
            <a:r>
              <a:rPr lang="ru-RU" sz="2400" dirty="0" smtClean="0"/>
              <a:t>Применяет различные методы оценивания обучающихся.</a:t>
            </a:r>
          </a:p>
          <a:p>
            <a:r>
              <a:rPr lang="ru-RU" sz="2400" dirty="0" smtClean="0"/>
              <a:t>Умеет сочетать методы педагогического оценивания, </a:t>
            </a:r>
            <a:r>
              <a:rPr lang="ru-RU" sz="2400" dirty="0" err="1" smtClean="0"/>
              <a:t>взаимооценки</a:t>
            </a:r>
            <a:r>
              <a:rPr lang="ru-RU" sz="2400" dirty="0" smtClean="0"/>
              <a:t> и самооценки обучающихся.</a:t>
            </a:r>
          </a:p>
          <a:p>
            <a:r>
              <a:rPr lang="ru-RU" sz="2400" dirty="0" smtClean="0"/>
              <a:t>Способствует формированию навыков самооценки учебной деятельности.</a:t>
            </a:r>
            <a:endParaRPr lang="ru-RU" sz="2400" dirty="0"/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 bwMode="auto">
          <a:xfrm>
            <a:off x="0" y="5661248"/>
            <a:ext cx="827584" cy="576064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27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Общие требования к написанию конспекта: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692696"/>
            <a:ext cx="8820472" cy="4875181"/>
          </a:xfrm>
        </p:spPr>
        <p:txBody>
          <a:bodyPr/>
          <a:lstStyle/>
          <a:p>
            <a:r>
              <a:rPr lang="ru-RU" sz="2400" dirty="0" smtClean="0"/>
              <a:t>1. Педагогу заранее предлагается определить учебный предмет и программу, в рамках которой будет выполняться письменная работа.</a:t>
            </a:r>
          </a:p>
          <a:p>
            <a:r>
              <a:rPr lang="ru-RU" sz="2400" dirty="0" smtClean="0"/>
              <a:t>2. При проведении письменного квалификационного испытания педагогу предлагается инструкция, содержащая цель работы, тему урока, по которой должен быть составлен конспект, критерии оценки. В случае необходимости, педагог имеет право исключить ряд тем, представленных в программе, и по субъективным причинам для него не желательных (не более пяти).</a:t>
            </a:r>
          </a:p>
          <a:p>
            <a:r>
              <a:rPr lang="ru-RU" sz="2400" dirty="0" smtClean="0"/>
              <a:t>3. Время, предоставляемое аттестуемому педагогу на написание конспекта урока, составляет 1,5 – 2 часа. </a:t>
            </a:r>
          </a:p>
          <a:p>
            <a:r>
              <a:rPr lang="ru-RU" sz="2400" dirty="0" smtClean="0"/>
              <a:t>4. Конспект урока должен быть связан с освоением новой темы (нового учебного материала).</a:t>
            </a: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Общие требования к написанию конспекта (продолжение):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284250"/>
          </a:xfrm>
        </p:spPr>
        <p:txBody>
          <a:bodyPr/>
          <a:lstStyle/>
          <a:p>
            <a:r>
              <a:rPr lang="ru-RU" sz="2400" dirty="0" smtClean="0"/>
              <a:t>5. Конспект предполагает отражение основных этапов урока: организационный момент, опрос учащихся по заданному на дом материалу, объяснение нового материала, закрепление учебного материала, задание на дом. При написании конспекта педагог может пропустить отдельные этапы или изменить структуру урока в соответствии со своим индивидуальным видением его построения.</a:t>
            </a:r>
          </a:p>
          <a:p>
            <a:r>
              <a:rPr lang="ru-RU" sz="2400" dirty="0" smtClean="0"/>
              <a:t>6. Педагогу должны быть заранее известны критерии, по которым будет оцениваться его работа.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29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500188"/>
            <a:ext cx="8382000" cy="32853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ru-RU" sz="2800" b="1" dirty="0" smtClean="0"/>
              <a:t>	Соответствие занимаемой должности</a:t>
            </a:r>
            <a:r>
              <a:rPr lang="ru-RU" sz="2800" dirty="0" smtClean="0"/>
              <a:t> означает, что педагог способен решать основные профессиональные задачи по своей должности на достаточном уровне. </a:t>
            </a:r>
          </a:p>
          <a:p>
            <a:pPr eaLnBrk="1" hangingPunct="1">
              <a:lnSpc>
                <a:spcPct val="150000"/>
              </a:lnSpc>
            </a:pPr>
            <a:endParaRPr lang="ru-RU" sz="3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551194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1. Компетентность в области личностных качеств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6" y="1484784"/>
            <a:ext cx="8382000" cy="6155531"/>
          </a:xfrm>
        </p:spPr>
        <p:txBody>
          <a:bodyPr/>
          <a:lstStyle/>
          <a:p>
            <a:r>
              <a:rPr lang="ru-RU" sz="2400" dirty="0" smtClean="0"/>
              <a:t>любовь к детям;</a:t>
            </a:r>
          </a:p>
          <a:p>
            <a:r>
              <a:rPr lang="ru-RU" sz="2400" dirty="0" smtClean="0"/>
              <a:t>общую культуру;</a:t>
            </a:r>
          </a:p>
          <a:p>
            <a:r>
              <a:rPr lang="ru-RU" sz="2400" dirty="0" smtClean="0"/>
              <a:t>способность организовать свою работу;</a:t>
            </a:r>
          </a:p>
          <a:p>
            <a:r>
              <a:rPr lang="ru-RU" sz="2400" dirty="0" smtClean="0"/>
              <a:t>направленность на педагогическую деятельность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pPr>
              <a:buNone/>
            </a:pPr>
            <a:endParaRPr lang="ru-RU" b="1" dirty="0" smtClean="0"/>
          </a:p>
          <a:p>
            <a:pPr algn="ctr" defTabSz="761719"/>
            <a:r>
              <a:rPr lang="ru-RU" b="1" dirty="0" smtClean="0">
                <a:hlinkClick r:id="rId2" action="ppaction://hlinksldjump"/>
              </a:rPr>
              <a:t>1.1</a:t>
            </a:r>
            <a:r>
              <a:rPr lang="ru-RU" b="1" dirty="0" smtClean="0"/>
              <a:t> </a:t>
            </a:r>
            <a:r>
              <a:rPr lang="ru-RU" b="1" dirty="0" err="1" smtClean="0"/>
              <a:t>эмпатийность</a:t>
            </a:r>
            <a:r>
              <a:rPr lang="ru-RU" b="1" dirty="0" smtClean="0"/>
              <a:t> и </a:t>
            </a:r>
            <a:r>
              <a:rPr lang="ru-RU" b="1" dirty="0" err="1" smtClean="0"/>
              <a:t>социорефлексия</a:t>
            </a:r>
            <a:r>
              <a:rPr lang="ru-RU" b="1" dirty="0" smtClean="0">
                <a:hlinkClick r:id="rId2" action="ppaction://hlinksldjump"/>
              </a:rPr>
              <a:t>,</a:t>
            </a:r>
            <a:endParaRPr lang="ru-RU" b="1" dirty="0" smtClean="0"/>
          </a:p>
          <a:p>
            <a:pPr algn="ctr" defTabSz="761719"/>
            <a:r>
              <a:rPr lang="ru-RU" b="1" dirty="0" smtClean="0">
                <a:hlinkClick r:id="rId3" action="ppaction://hlinksldjump"/>
              </a:rPr>
              <a:t>1.2</a:t>
            </a:r>
            <a:r>
              <a:rPr lang="ru-RU" b="1" dirty="0" smtClean="0"/>
              <a:t> </a:t>
            </a:r>
            <a:r>
              <a:rPr lang="ru-RU" b="1" dirty="0" err="1" smtClean="0"/>
              <a:t>самоорганизованность</a:t>
            </a:r>
            <a:r>
              <a:rPr lang="ru-RU" b="1" dirty="0" smtClean="0"/>
              <a:t>, </a:t>
            </a:r>
          </a:p>
          <a:p>
            <a:pPr algn="ctr" defTabSz="761719"/>
            <a:r>
              <a:rPr lang="ru-RU" b="1" dirty="0" smtClean="0">
                <a:hlinkClick r:id="" action="ppaction://noaction"/>
              </a:rPr>
              <a:t>1.3</a:t>
            </a:r>
            <a:r>
              <a:rPr lang="ru-RU" b="1" dirty="0" smtClean="0"/>
              <a:t> общая культура.</a:t>
            </a:r>
            <a:endParaRPr lang="ru-RU" kern="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7596336" y="1556792"/>
            <a:ext cx="1049312" cy="2398426"/>
          </a:xfrm>
          <a:custGeom>
            <a:avLst/>
            <a:gdLst>
              <a:gd name="connsiteX0" fmla="*/ 314794 w 1049312"/>
              <a:gd name="connsiteY0" fmla="*/ 0 h 2398426"/>
              <a:gd name="connsiteX1" fmla="*/ 374754 w 1049312"/>
              <a:gd name="connsiteY1" fmla="*/ 14990 h 2398426"/>
              <a:gd name="connsiteX2" fmla="*/ 464695 w 1049312"/>
              <a:gd name="connsiteY2" fmla="*/ 44970 h 2398426"/>
              <a:gd name="connsiteX3" fmla="*/ 524656 w 1049312"/>
              <a:gd name="connsiteY3" fmla="*/ 59960 h 2398426"/>
              <a:gd name="connsiteX4" fmla="*/ 629587 w 1049312"/>
              <a:gd name="connsiteY4" fmla="*/ 89941 h 2398426"/>
              <a:gd name="connsiteX5" fmla="*/ 734518 w 1049312"/>
              <a:gd name="connsiteY5" fmla="*/ 104931 h 2398426"/>
              <a:gd name="connsiteX6" fmla="*/ 839449 w 1049312"/>
              <a:gd name="connsiteY6" fmla="*/ 134911 h 2398426"/>
              <a:gd name="connsiteX7" fmla="*/ 824459 w 1049312"/>
              <a:gd name="connsiteY7" fmla="*/ 404734 h 2398426"/>
              <a:gd name="connsiteX8" fmla="*/ 809469 w 1049312"/>
              <a:gd name="connsiteY8" fmla="*/ 464695 h 2398426"/>
              <a:gd name="connsiteX9" fmla="*/ 824459 w 1049312"/>
              <a:gd name="connsiteY9" fmla="*/ 929390 h 2398426"/>
              <a:gd name="connsiteX10" fmla="*/ 854440 w 1049312"/>
              <a:gd name="connsiteY10" fmla="*/ 1019331 h 2398426"/>
              <a:gd name="connsiteX11" fmla="*/ 884420 w 1049312"/>
              <a:gd name="connsiteY11" fmla="*/ 1064301 h 2398426"/>
              <a:gd name="connsiteX12" fmla="*/ 944381 w 1049312"/>
              <a:gd name="connsiteY12" fmla="*/ 1139252 h 2398426"/>
              <a:gd name="connsiteX13" fmla="*/ 959371 w 1049312"/>
              <a:gd name="connsiteY13" fmla="*/ 1184223 h 2398426"/>
              <a:gd name="connsiteX14" fmla="*/ 1049312 w 1049312"/>
              <a:gd name="connsiteY14" fmla="*/ 1229193 h 2398426"/>
              <a:gd name="connsiteX15" fmla="*/ 929390 w 1049312"/>
              <a:gd name="connsiteY15" fmla="*/ 1244183 h 2398426"/>
              <a:gd name="connsiteX16" fmla="*/ 914400 w 1049312"/>
              <a:gd name="connsiteY16" fmla="*/ 1289154 h 2398426"/>
              <a:gd name="connsiteX17" fmla="*/ 899410 w 1049312"/>
              <a:gd name="connsiteY17" fmla="*/ 1738859 h 2398426"/>
              <a:gd name="connsiteX18" fmla="*/ 869430 w 1049312"/>
              <a:gd name="connsiteY18" fmla="*/ 1948721 h 2398426"/>
              <a:gd name="connsiteX19" fmla="*/ 839449 w 1049312"/>
              <a:gd name="connsiteY19" fmla="*/ 2038662 h 2398426"/>
              <a:gd name="connsiteX20" fmla="*/ 809469 w 1049312"/>
              <a:gd name="connsiteY20" fmla="*/ 2173573 h 2398426"/>
              <a:gd name="connsiteX21" fmla="*/ 749508 w 1049312"/>
              <a:gd name="connsiteY21" fmla="*/ 2248524 h 2398426"/>
              <a:gd name="connsiteX22" fmla="*/ 719528 w 1049312"/>
              <a:gd name="connsiteY22" fmla="*/ 2293495 h 2398426"/>
              <a:gd name="connsiteX23" fmla="*/ 629587 w 1049312"/>
              <a:gd name="connsiteY23" fmla="*/ 2338465 h 2398426"/>
              <a:gd name="connsiteX24" fmla="*/ 584617 w 1049312"/>
              <a:gd name="connsiteY24" fmla="*/ 2368445 h 2398426"/>
              <a:gd name="connsiteX25" fmla="*/ 464695 w 1049312"/>
              <a:gd name="connsiteY25" fmla="*/ 2398426 h 2398426"/>
              <a:gd name="connsiteX26" fmla="*/ 194872 w 1049312"/>
              <a:gd name="connsiteY26" fmla="*/ 2383436 h 2398426"/>
              <a:gd name="connsiteX27" fmla="*/ 44971 w 1049312"/>
              <a:gd name="connsiteY27" fmla="*/ 2353455 h 2398426"/>
              <a:gd name="connsiteX28" fmla="*/ 0 w 1049312"/>
              <a:gd name="connsiteY28" fmla="*/ 2353455 h 239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49312" h="2398426">
                <a:moveTo>
                  <a:pt x="314794" y="0"/>
                </a:moveTo>
                <a:cubicBezTo>
                  <a:pt x="334781" y="4997"/>
                  <a:pt x="355021" y="9070"/>
                  <a:pt x="374754" y="14990"/>
                </a:cubicBezTo>
                <a:cubicBezTo>
                  <a:pt x="405023" y="24071"/>
                  <a:pt x="434037" y="37306"/>
                  <a:pt x="464695" y="44970"/>
                </a:cubicBezTo>
                <a:cubicBezTo>
                  <a:pt x="484682" y="49967"/>
                  <a:pt x="504847" y="54300"/>
                  <a:pt x="524656" y="59960"/>
                </a:cubicBezTo>
                <a:cubicBezTo>
                  <a:pt x="580838" y="76012"/>
                  <a:pt x="565164" y="78227"/>
                  <a:pt x="629587" y="89941"/>
                </a:cubicBezTo>
                <a:cubicBezTo>
                  <a:pt x="664349" y="96262"/>
                  <a:pt x="699756" y="98611"/>
                  <a:pt x="734518" y="104931"/>
                </a:cubicBezTo>
                <a:cubicBezTo>
                  <a:pt x="775929" y="112460"/>
                  <a:pt x="800918" y="122067"/>
                  <a:pt x="839449" y="134911"/>
                </a:cubicBezTo>
                <a:cubicBezTo>
                  <a:pt x="834452" y="224852"/>
                  <a:pt x="832614" y="315024"/>
                  <a:pt x="824459" y="404734"/>
                </a:cubicBezTo>
                <a:cubicBezTo>
                  <a:pt x="822594" y="425252"/>
                  <a:pt x="809469" y="444093"/>
                  <a:pt x="809469" y="464695"/>
                </a:cubicBezTo>
                <a:cubicBezTo>
                  <a:pt x="809469" y="619674"/>
                  <a:pt x="811934" y="774918"/>
                  <a:pt x="824459" y="929390"/>
                </a:cubicBezTo>
                <a:cubicBezTo>
                  <a:pt x="827013" y="960889"/>
                  <a:pt x="836910" y="993036"/>
                  <a:pt x="854440" y="1019331"/>
                </a:cubicBezTo>
                <a:lnTo>
                  <a:pt x="884420" y="1064301"/>
                </a:lnTo>
                <a:cubicBezTo>
                  <a:pt x="922098" y="1177337"/>
                  <a:pt x="866890" y="1042389"/>
                  <a:pt x="944381" y="1139252"/>
                </a:cubicBezTo>
                <a:cubicBezTo>
                  <a:pt x="954252" y="1151591"/>
                  <a:pt x="949500" y="1171884"/>
                  <a:pt x="959371" y="1184223"/>
                </a:cubicBezTo>
                <a:cubicBezTo>
                  <a:pt x="980505" y="1210640"/>
                  <a:pt x="1019687" y="1219318"/>
                  <a:pt x="1049312" y="1229193"/>
                </a:cubicBezTo>
                <a:cubicBezTo>
                  <a:pt x="1009338" y="1234190"/>
                  <a:pt x="966203" y="1227822"/>
                  <a:pt x="929390" y="1244183"/>
                </a:cubicBezTo>
                <a:cubicBezTo>
                  <a:pt x="914951" y="1250600"/>
                  <a:pt x="915356" y="1273382"/>
                  <a:pt x="914400" y="1289154"/>
                </a:cubicBezTo>
                <a:cubicBezTo>
                  <a:pt x="905327" y="1438864"/>
                  <a:pt x="909612" y="1589221"/>
                  <a:pt x="899410" y="1738859"/>
                </a:cubicBezTo>
                <a:cubicBezTo>
                  <a:pt x="894603" y="1809360"/>
                  <a:pt x="891776" y="1881683"/>
                  <a:pt x="869430" y="1948721"/>
                </a:cubicBezTo>
                <a:lnTo>
                  <a:pt x="839449" y="2038662"/>
                </a:lnTo>
                <a:cubicBezTo>
                  <a:pt x="833692" y="2073207"/>
                  <a:pt x="827920" y="2136670"/>
                  <a:pt x="809469" y="2173573"/>
                </a:cubicBezTo>
                <a:cubicBezTo>
                  <a:pt x="778707" y="2235098"/>
                  <a:pt x="786692" y="2202044"/>
                  <a:pt x="749508" y="2248524"/>
                </a:cubicBezTo>
                <a:cubicBezTo>
                  <a:pt x="738253" y="2262592"/>
                  <a:pt x="732267" y="2280756"/>
                  <a:pt x="719528" y="2293495"/>
                </a:cubicBezTo>
                <a:cubicBezTo>
                  <a:pt x="690470" y="2322554"/>
                  <a:pt x="666162" y="2326273"/>
                  <a:pt x="629587" y="2338465"/>
                </a:cubicBezTo>
                <a:cubicBezTo>
                  <a:pt x="614597" y="2348458"/>
                  <a:pt x="600731" y="2360388"/>
                  <a:pt x="584617" y="2368445"/>
                </a:cubicBezTo>
                <a:cubicBezTo>
                  <a:pt x="553884" y="2383812"/>
                  <a:pt x="493209" y="2392723"/>
                  <a:pt x="464695" y="2398426"/>
                </a:cubicBezTo>
                <a:cubicBezTo>
                  <a:pt x="374754" y="2393429"/>
                  <a:pt x="284641" y="2390917"/>
                  <a:pt x="194872" y="2383436"/>
                </a:cubicBezTo>
                <a:cubicBezTo>
                  <a:pt x="1454" y="2367317"/>
                  <a:pt x="190783" y="2374285"/>
                  <a:pt x="44971" y="2353455"/>
                </a:cubicBezTo>
                <a:cubicBezTo>
                  <a:pt x="30131" y="2351335"/>
                  <a:pt x="14990" y="2353455"/>
                  <a:pt x="0" y="2353455"/>
                </a:cubicBezTo>
              </a:path>
            </a:pathLst>
          </a:cu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4644008" y="2780928"/>
            <a:ext cx="4167266" cy="1648918"/>
          </a:xfrm>
          <a:custGeom>
            <a:avLst/>
            <a:gdLst>
              <a:gd name="connsiteX0" fmla="*/ 4002374 w 4167266"/>
              <a:gd name="connsiteY0" fmla="*/ 0 h 1648918"/>
              <a:gd name="connsiteX1" fmla="*/ 4077325 w 4167266"/>
              <a:gd name="connsiteY1" fmla="*/ 59961 h 1648918"/>
              <a:gd name="connsiteX2" fmla="*/ 4092315 w 4167266"/>
              <a:gd name="connsiteY2" fmla="*/ 104931 h 1648918"/>
              <a:gd name="connsiteX3" fmla="*/ 4122295 w 4167266"/>
              <a:gd name="connsiteY3" fmla="*/ 164892 h 1648918"/>
              <a:gd name="connsiteX4" fmla="*/ 4167266 w 4167266"/>
              <a:gd name="connsiteY4" fmla="*/ 254833 h 1648918"/>
              <a:gd name="connsiteX5" fmla="*/ 4152276 w 4167266"/>
              <a:gd name="connsiteY5" fmla="*/ 569626 h 1648918"/>
              <a:gd name="connsiteX6" fmla="*/ 4092315 w 4167266"/>
              <a:gd name="connsiteY6" fmla="*/ 704538 h 1648918"/>
              <a:gd name="connsiteX7" fmla="*/ 4077325 w 4167266"/>
              <a:gd name="connsiteY7" fmla="*/ 749508 h 1648918"/>
              <a:gd name="connsiteX8" fmla="*/ 4017364 w 4167266"/>
              <a:gd name="connsiteY8" fmla="*/ 854439 h 1648918"/>
              <a:gd name="connsiteX9" fmla="*/ 3972394 w 4167266"/>
              <a:gd name="connsiteY9" fmla="*/ 959371 h 1648918"/>
              <a:gd name="connsiteX10" fmla="*/ 3912433 w 4167266"/>
              <a:gd name="connsiteY10" fmla="*/ 1079292 h 1648918"/>
              <a:gd name="connsiteX11" fmla="*/ 3867462 w 4167266"/>
              <a:gd name="connsiteY11" fmla="*/ 1154243 h 1648918"/>
              <a:gd name="connsiteX12" fmla="*/ 3852472 w 4167266"/>
              <a:gd name="connsiteY12" fmla="*/ 1199213 h 1648918"/>
              <a:gd name="connsiteX13" fmla="*/ 3762531 w 4167266"/>
              <a:gd name="connsiteY13" fmla="*/ 1319134 h 1648918"/>
              <a:gd name="connsiteX14" fmla="*/ 3612630 w 4167266"/>
              <a:gd name="connsiteY14" fmla="*/ 1349115 h 1648918"/>
              <a:gd name="connsiteX15" fmla="*/ 3282846 w 4167266"/>
              <a:gd name="connsiteY15" fmla="*/ 1379095 h 1648918"/>
              <a:gd name="connsiteX16" fmla="*/ 2293495 w 4167266"/>
              <a:gd name="connsiteY16" fmla="*/ 1394085 h 1648918"/>
              <a:gd name="connsiteX17" fmla="*/ 2068643 w 4167266"/>
              <a:gd name="connsiteY17" fmla="*/ 1364105 h 1648918"/>
              <a:gd name="connsiteX18" fmla="*/ 1963712 w 4167266"/>
              <a:gd name="connsiteY18" fmla="*/ 1349115 h 1648918"/>
              <a:gd name="connsiteX19" fmla="*/ 1843790 w 4167266"/>
              <a:gd name="connsiteY19" fmla="*/ 1334125 h 1648918"/>
              <a:gd name="connsiteX20" fmla="*/ 1618938 w 4167266"/>
              <a:gd name="connsiteY20" fmla="*/ 1304144 h 1648918"/>
              <a:gd name="connsiteX21" fmla="*/ 1379095 w 4167266"/>
              <a:gd name="connsiteY21" fmla="*/ 1259174 h 1648918"/>
              <a:gd name="connsiteX22" fmla="*/ 1199213 w 4167266"/>
              <a:gd name="connsiteY22" fmla="*/ 1244184 h 1648918"/>
              <a:gd name="connsiteX23" fmla="*/ 1124262 w 4167266"/>
              <a:gd name="connsiteY23" fmla="*/ 1229193 h 1648918"/>
              <a:gd name="connsiteX24" fmla="*/ 374754 w 4167266"/>
              <a:gd name="connsiteY24" fmla="*/ 1259174 h 1648918"/>
              <a:gd name="connsiteX25" fmla="*/ 284813 w 4167266"/>
              <a:gd name="connsiteY25" fmla="*/ 1319134 h 1648918"/>
              <a:gd name="connsiteX26" fmla="*/ 209862 w 4167266"/>
              <a:gd name="connsiteY26" fmla="*/ 1394085 h 1648918"/>
              <a:gd name="connsiteX27" fmla="*/ 119921 w 4167266"/>
              <a:gd name="connsiteY27" fmla="*/ 1514007 h 1648918"/>
              <a:gd name="connsiteX28" fmla="*/ 74951 w 4167266"/>
              <a:gd name="connsiteY28" fmla="*/ 1603948 h 1648918"/>
              <a:gd name="connsiteX29" fmla="*/ 59961 w 4167266"/>
              <a:gd name="connsiteY29" fmla="*/ 1648918 h 1648918"/>
              <a:gd name="connsiteX30" fmla="*/ 29980 w 4167266"/>
              <a:gd name="connsiteY30" fmla="*/ 1558977 h 1648918"/>
              <a:gd name="connsiteX31" fmla="*/ 14990 w 4167266"/>
              <a:gd name="connsiteY31" fmla="*/ 1469036 h 1648918"/>
              <a:gd name="connsiteX32" fmla="*/ 0 w 4167266"/>
              <a:gd name="connsiteY32" fmla="*/ 1454046 h 164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167266" h="1648918">
                <a:moveTo>
                  <a:pt x="4002374" y="0"/>
                </a:moveTo>
                <a:cubicBezTo>
                  <a:pt x="4022800" y="13617"/>
                  <a:pt x="4063085" y="36227"/>
                  <a:pt x="4077325" y="59961"/>
                </a:cubicBezTo>
                <a:cubicBezTo>
                  <a:pt x="4085455" y="73510"/>
                  <a:pt x="4086091" y="90408"/>
                  <a:pt x="4092315" y="104931"/>
                </a:cubicBezTo>
                <a:cubicBezTo>
                  <a:pt x="4101117" y="125470"/>
                  <a:pt x="4113493" y="144353"/>
                  <a:pt x="4122295" y="164892"/>
                </a:cubicBezTo>
                <a:cubicBezTo>
                  <a:pt x="4159531" y="251776"/>
                  <a:pt x="4109652" y="168412"/>
                  <a:pt x="4167266" y="254833"/>
                </a:cubicBezTo>
                <a:cubicBezTo>
                  <a:pt x="4162269" y="359764"/>
                  <a:pt x="4163877" y="465219"/>
                  <a:pt x="4152276" y="569626"/>
                </a:cubicBezTo>
                <a:cubicBezTo>
                  <a:pt x="4141227" y="669067"/>
                  <a:pt x="4125784" y="637600"/>
                  <a:pt x="4092315" y="704538"/>
                </a:cubicBezTo>
                <a:cubicBezTo>
                  <a:pt x="4085249" y="718671"/>
                  <a:pt x="4083549" y="734985"/>
                  <a:pt x="4077325" y="749508"/>
                </a:cubicBezTo>
                <a:cubicBezTo>
                  <a:pt x="4054503" y="802759"/>
                  <a:pt x="4047472" y="809277"/>
                  <a:pt x="4017364" y="854439"/>
                </a:cubicBezTo>
                <a:cubicBezTo>
                  <a:pt x="3977713" y="1013044"/>
                  <a:pt x="4031546" y="826281"/>
                  <a:pt x="3972394" y="959371"/>
                </a:cubicBezTo>
                <a:cubicBezTo>
                  <a:pt x="3917275" y="1083388"/>
                  <a:pt x="3974002" y="1017721"/>
                  <a:pt x="3912433" y="1079292"/>
                </a:cubicBezTo>
                <a:cubicBezTo>
                  <a:pt x="3869970" y="1206682"/>
                  <a:pt x="3929192" y="1051360"/>
                  <a:pt x="3867462" y="1154243"/>
                </a:cubicBezTo>
                <a:cubicBezTo>
                  <a:pt x="3859332" y="1167792"/>
                  <a:pt x="3860146" y="1185401"/>
                  <a:pt x="3852472" y="1199213"/>
                </a:cubicBezTo>
                <a:cubicBezTo>
                  <a:pt x="3848748" y="1205915"/>
                  <a:pt x="3792858" y="1300938"/>
                  <a:pt x="3762531" y="1319134"/>
                </a:cubicBezTo>
                <a:cubicBezTo>
                  <a:pt x="3729377" y="1339027"/>
                  <a:pt x="3631832" y="1345915"/>
                  <a:pt x="3612630" y="1349115"/>
                </a:cubicBezTo>
                <a:cubicBezTo>
                  <a:pt x="3405284" y="1383672"/>
                  <a:pt x="3726614" y="1352991"/>
                  <a:pt x="3282846" y="1379095"/>
                </a:cubicBezTo>
                <a:cubicBezTo>
                  <a:pt x="2881726" y="1479374"/>
                  <a:pt x="3204123" y="1409785"/>
                  <a:pt x="2293495" y="1394085"/>
                </a:cubicBezTo>
                <a:cubicBezTo>
                  <a:pt x="2150249" y="1365436"/>
                  <a:pt x="2281450" y="1389141"/>
                  <a:pt x="2068643" y="1364105"/>
                </a:cubicBezTo>
                <a:cubicBezTo>
                  <a:pt x="2033553" y="1359977"/>
                  <a:pt x="1998734" y="1353785"/>
                  <a:pt x="1963712" y="1349115"/>
                </a:cubicBezTo>
                <a:lnTo>
                  <a:pt x="1843790" y="1334125"/>
                </a:lnTo>
                <a:cubicBezTo>
                  <a:pt x="1696737" y="1297359"/>
                  <a:pt x="1894226" y="1343470"/>
                  <a:pt x="1618938" y="1304144"/>
                </a:cubicBezTo>
                <a:cubicBezTo>
                  <a:pt x="1527119" y="1291027"/>
                  <a:pt x="1466878" y="1268928"/>
                  <a:pt x="1379095" y="1259174"/>
                </a:cubicBezTo>
                <a:cubicBezTo>
                  <a:pt x="1319294" y="1252530"/>
                  <a:pt x="1259174" y="1249181"/>
                  <a:pt x="1199213" y="1244184"/>
                </a:cubicBezTo>
                <a:cubicBezTo>
                  <a:pt x="1174229" y="1239187"/>
                  <a:pt x="1149740" y="1229193"/>
                  <a:pt x="1124262" y="1229193"/>
                </a:cubicBezTo>
                <a:cubicBezTo>
                  <a:pt x="636918" y="1229193"/>
                  <a:pt x="682789" y="1228371"/>
                  <a:pt x="374754" y="1259174"/>
                </a:cubicBezTo>
                <a:cubicBezTo>
                  <a:pt x="344774" y="1279161"/>
                  <a:pt x="304800" y="1289154"/>
                  <a:pt x="284813" y="1319134"/>
                </a:cubicBezTo>
                <a:cubicBezTo>
                  <a:pt x="244840" y="1379095"/>
                  <a:pt x="269823" y="1354112"/>
                  <a:pt x="209862" y="1394085"/>
                </a:cubicBezTo>
                <a:cubicBezTo>
                  <a:pt x="142062" y="1495786"/>
                  <a:pt x="175380" y="1458548"/>
                  <a:pt x="119921" y="1514007"/>
                </a:cubicBezTo>
                <a:cubicBezTo>
                  <a:pt x="82243" y="1627040"/>
                  <a:pt x="133068" y="1487713"/>
                  <a:pt x="74951" y="1603948"/>
                </a:cubicBezTo>
                <a:cubicBezTo>
                  <a:pt x="67885" y="1618081"/>
                  <a:pt x="64958" y="1633928"/>
                  <a:pt x="59961" y="1648918"/>
                </a:cubicBezTo>
                <a:cubicBezTo>
                  <a:pt x="49967" y="1618938"/>
                  <a:pt x="35175" y="1590149"/>
                  <a:pt x="29980" y="1558977"/>
                </a:cubicBezTo>
                <a:cubicBezTo>
                  <a:pt x="24983" y="1528997"/>
                  <a:pt x="23340" y="1498260"/>
                  <a:pt x="14990" y="1469036"/>
                </a:cubicBezTo>
                <a:cubicBezTo>
                  <a:pt x="13049" y="1462242"/>
                  <a:pt x="4997" y="1459043"/>
                  <a:pt x="0" y="1454046"/>
                </a:cubicBezTo>
              </a:path>
            </a:pathLst>
          </a:cu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4644008" y="4365104"/>
            <a:ext cx="196468" cy="48131"/>
          </a:xfrm>
          <a:custGeom>
            <a:avLst/>
            <a:gdLst>
              <a:gd name="connsiteX0" fmla="*/ 0 w 196468"/>
              <a:gd name="connsiteY0" fmla="*/ 48131 h 48131"/>
              <a:gd name="connsiteX1" fmla="*/ 74951 w 196468"/>
              <a:gd name="connsiteY1" fmla="*/ 33141 h 48131"/>
              <a:gd name="connsiteX2" fmla="*/ 194872 w 196468"/>
              <a:gd name="connsiteY2" fmla="*/ 3160 h 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468" h="48131">
                <a:moveTo>
                  <a:pt x="0" y="48131"/>
                </a:moveTo>
                <a:cubicBezTo>
                  <a:pt x="24984" y="43134"/>
                  <a:pt x="50370" y="39845"/>
                  <a:pt x="74951" y="33141"/>
                </a:cubicBezTo>
                <a:cubicBezTo>
                  <a:pt x="196468" y="0"/>
                  <a:pt x="126303" y="3160"/>
                  <a:pt x="194872" y="3160"/>
                </a:cubicBezTo>
              </a:path>
            </a:pathLst>
          </a:cu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 bwMode="auto">
          <a:xfrm>
            <a:off x="323528" y="5877272"/>
            <a:ext cx="648072" cy="64807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Схема оценки письменной работы педагога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1" y="836712"/>
          <a:ext cx="8280922" cy="5781835"/>
        </p:xfrm>
        <a:graphic>
          <a:graphicData uri="http://schemas.openxmlformats.org/drawingml/2006/table">
            <a:tbl>
              <a:tblPr/>
              <a:tblGrid>
                <a:gridCol w="1616848"/>
                <a:gridCol w="1031005"/>
                <a:gridCol w="1087393"/>
                <a:gridCol w="1038578"/>
                <a:gridCol w="951890"/>
                <a:gridCol w="1301170"/>
                <a:gridCol w="1254038"/>
              </a:tblGrid>
              <a:tr h="2206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Компетенции/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Этапы урока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личностн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качеств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постановки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целей 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задач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педагоги-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ческой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мотивации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учебной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обеспече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информа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ционной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основы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разработки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программ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 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принятия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педагоги-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ческих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решений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организац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учебной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1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Организацион-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ный момент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Опрос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учащихся по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заданному на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дом материалу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Изучение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нового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учебного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Закрепление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учебного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Задание на дом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1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,Bold"/>
                          <a:cs typeface="Times New Roman"/>
                        </a:rPr>
                        <a:t>Σ</a:t>
                      </a: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 / Колич.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оценок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Итог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Среднее значение по оценкам базовых педагогических компетенций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Пример оценки письменной работы педагога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908720"/>
          <a:ext cx="8280919" cy="5827630"/>
        </p:xfrm>
        <a:graphic>
          <a:graphicData uri="http://schemas.openxmlformats.org/drawingml/2006/table">
            <a:tbl>
              <a:tblPr/>
              <a:tblGrid>
                <a:gridCol w="1679861"/>
                <a:gridCol w="1021254"/>
                <a:gridCol w="1077110"/>
                <a:gridCol w="1028759"/>
                <a:gridCol w="942889"/>
                <a:gridCol w="1288865"/>
                <a:gridCol w="1242181"/>
              </a:tblGrid>
              <a:tr h="2042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Компетенции/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Этапы урока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личностн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качеств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постановки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целей 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задач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педагоги-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ческой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мотивации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учебной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обеспече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информа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ционной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основы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разработки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программ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 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принятия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педагоги-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ческих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решений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В области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организац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учебной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деятель-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Организацион-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ный момент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5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Опрос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учащихся по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заданному на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дом материалу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5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Изучение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нового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учебного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9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Закрепление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учебного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6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Задание на дом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+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New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,Bold"/>
                          <a:cs typeface="Times New Roman"/>
                        </a:rPr>
                        <a:t>Σ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+ / </a:t>
                      </a:r>
                      <a:r>
                        <a:rPr lang="ru-RU" sz="1200" dirty="0" err="1">
                          <a:latin typeface="Times New Roman"/>
                          <a:ea typeface="TimesNewRoman"/>
                          <a:cs typeface="Times New Roman"/>
                        </a:rPr>
                        <a:t>Колич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оценок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0,66 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0,4 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0,66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0,75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NewRoman"/>
                          <a:cs typeface="Times New Roman"/>
                        </a:rPr>
                        <a:t>Итог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Среднее значение по оценкам базовых педагогических компетенций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0,645 – </a:t>
                      </a:r>
                      <a:r>
                        <a:rPr lang="ru-RU" sz="1200" dirty="0">
                          <a:latin typeface="Times New Roman"/>
                          <a:ea typeface="TimesNewRoman"/>
                          <a:cs typeface="Times New Roman"/>
                        </a:rPr>
                        <a:t>соответствие занимаемой должности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43198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1.1. Эмпатийность и социорефлексия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908720"/>
            <a:ext cx="8382000" cy="4764381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Все обучающиеся безбоязненно обращаются к учителю за помощью, столкнувшись с трудностями в решении той или иной задачи.</a:t>
            </a:r>
          </a:p>
          <a:p>
            <a:r>
              <a:rPr lang="ru-RU" sz="2400" dirty="0" smtClean="0"/>
              <a:t>Умеет смотреть на ситуацию с точки зрения других и достигать взаимопонимания.</a:t>
            </a:r>
          </a:p>
          <a:p>
            <a:r>
              <a:rPr lang="ru-RU" sz="2400" dirty="0" smtClean="0"/>
              <a:t>Умеет поддержать обучающихся и коллег по работе.</a:t>
            </a:r>
          </a:p>
          <a:p>
            <a:r>
              <a:rPr lang="ru-RU" sz="2400" dirty="0" smtClean="0"/>
              <a:t>Умеет находить сильные стороны и перспективы развития для каждого обучающегося.</a:t>
            </a:r>
          </a:p>
          <a:p>
            <a:r>
              <a:rPr lang="ru-RU" sz="2400" dirty="0" smtClean="0"/>
              <a:t>Умеет анализировать причины поступков и поведения обучающихся.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395536" y="6093296"/>
            <a:ext cx="720080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43198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1.2. Самоорганизованность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09678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Умеет организовать свою деятельность и деятельность обучающихся для достижения всех намеченных целей урока</a:t>
            </a:r>
          </a:p>
          <a:p>
            <a:r>
              <a:rPr lang="ru-RU" sz="2400" dirty="0" smtClean="0"/>
              <a:t>Рабочее пространство учителя хорошо организовано.</a:t>
            </a:r>
          </a:p>
          <a:p>
            <a:r>
              <a:rPr lang="ru-RU" sz="2400" dirty="0" smtClean="0"/>
              <a:t> Конструктивно реагирует на ошибки и трудности, возникающие в процессе реализации педагогической деятельности.</a:t>
            </a:r>
          </a:p>
          <a:p>
            <a:r>
              <a:rPr lang="ru-RU" sz="2400" dirty="0" smtClean="0"/>
              <a:t>Своевременно вносит коррективы в намеченный план урока в зависимости от сложившейся ситуации.</a:t>
            </a:r>
          </a:p>
          <a:p>
            <a:r>
              <a:rPr lang="ru-RU" sz="2400" dirty="0" smtClean="0"/>
              <a:t>Сохраняет самообладание даже в ситуациях с высокой эмоциональной нагрузкой.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395536" y="6165304"/>
            <a:ext cx="576064" cy="432048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1.3. Общая культура, уровень его интеллигентности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09678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Обладает широким кругозором, легко поддерживает разговоры на различные темы.</a:t>
            </a:r>
          </a:p>
          <a:p>
            <a:r>
              <a:rPr lang="ru-RU" sz="2400" dirty="0" smtClean="0"/>
              <a:t>Поведение и внешний вид учителя соответствуют этическим нормам.</a:t>
            </a:r>
          </a:p>
          <a:p>
            <a:r>
              <a:rPr lang="ru-RU" sz="2400" dirty="0" smtClean="0"/>
              <a:t>Осведомлен об основных событиях и изменениях в социальной жизни.</a:t>
            </a:r>
          </a:p>
          <a:p>
            <a:r>
              <a:rPr lang="ru-RU" sz="2400" dirty="0" smtClean="0"/>
              <a:t>Обладает педагогическим тактом, деликатен в общении.</a:t>
            </a:r>
          </a:p>
          <a:p>
            <a:r>
              <a:rPr lang="ru-RU" sz="2400" dirty="0" smtClean="0"/>
              <a:t>Высказывания учителя построены грамотно и доступны для понимания, его отличает высокая культура речи.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539552" y="6093296"/>
            <a:ext cx="576064" cy="504056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7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1484784"/>
            <a:ext cx="8382000" cy="5096780"/>
          </a:xfrm>
        </p:spPr>
        <p:txBody>
          <a:bodyPr/>
          <a:lstStyle/>
          <a:p>
            <a:r>
              <a:rPr lang="ru-RU" sz="2400" dirty="0" smtClean="0"/>
              <a:t>выбор и формулирование цели занятия (мероприятия);</a:t>
            </a:r>
          </a:p>
          <a:p>
            <a:r>
              <a:rPr lang="ru-RU" sz="2400" dirty="0" err="1" smtClean="0"/>
              <a:t>переформулирование</a:t>
            </a:r>
            <a:r>
              <a:rPr lang="ru-RU" sz="2400" dirty="0" smtClean="0"/>
              <a:t> цели занятия для учеников (воспитанников);</a:t>
            </a:r>
          </a:p>
          <a:p>
            <a:r>
              <a:rPr lang="ru-RU" sz="2400" dirty="0" smtClean="0"/>
              <a:t>формулирование и обоснование цели урока или задания;</a:t>
            </a:r>
          </a:p>
          <a:p>
            <a:r>
              <a:rPr lang="ru-RU" sz="2400" dirty="0" smtClean="0"/>
              <a:t>создание образа результата и объяснение системы требований к нему; </a:t>
            </a:r>
          </a:p>
          <a:p>
            <a:r>
              <a:rPr lang="ru-RU" sz="2400" dirty="0" smtClean="0"/>
              <a:t>описание способа достижения результата и объяснение </a:t>
            </a:r>
            <a:r>
              <a:rPr lang="ru-RU" sz="2400" dirty="0" err="1" smtClean="0"/>
              <a:t>требованийк</a:t>
            </a:r>
            <a:r>
              <a:rPr lang="ru-RU" sz="2400" dirty="0" smtClean="0"/>
              <a:t> нему;</a:t>
            </a:r>
          </a:p>
          <a:p>
            <a:r>
              <a:rPr lang="ru-RU" sz="2400" dirty="0" smtClean="0"/>
              <a:t>отслеживание и оценка деятельности </a:t>
            </a:r>
            <a:r>
              <a:rPr lang="ru-RU" sz="2400" dirty="0" err="1" smtClean="0"/>
              <a:t>целеобразования</a:t>
            </a:r>
            <a:r>
              <a:rPr lang="ru-RU" sz="2400" dirty="0" smtClean="0"/>
              <a:t> обучающихся (воспитанников) и собственной деятельности по </a:t>
            </a:r>
            <a:r>
              <a:rPr lang="ru-RU" sz="2400" dirty="0" err="1" smtClean="0"/>
              <a:t>целеполаганию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382000" cy="1107996"/>
          </a:xfrm>
        </p:spPr>
        <p:txBody>
          <a:bodyPr/>
          <a:lstStyle/>
          <a:p>
            <a:pPr algn="ctr"/>
            <a:r>
              <a:rPr lang="ru-RU" b="1" dirty="0" smtClean="0"/>
              <a:t> </a:t>
            </a: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2. Компетентность в области постановки целей и задач 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886397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Три ключевых</a:t>
            </a:r>
            <a:b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показателя: </a:t>
            </a:r>
            <a:endParaRPr lang="ru-RU" sz="3200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6" y="2204864"/>
            <a:ext cx="8382000" cy="2585323"/>
          </a:xfrm>
        </p:spPr>
        <p:txBody>
          <a:bodyPr/>
          <a:lstStyle/>
          <a:p>
            <a:r>
              <a:rPr lang="ru-RU" sz="2400" dirty="0" smtClean="0">
                <a:hlinkClick r:id="rId2" action="ppaction://hlinksldjump"/>
              </a:rPr>
              <a:t>2.1</a:t>
            </a:r>
            <a:r>
              <a:rPr lang="ru-RU" dirty="0" smtClean="0"/>
              <a:t> </a:t>
            </a:r>
            <a:r>
              <a:rPr lang="ru-RU" sz="2400" dirty="0" smtClean="0"/>
              <a:t>умение ставить цели и задачи в соответствии с возрастными и индивидуальными особенностями обучающихся (воспитанников);</a:t>
            </a:r>
          </a:p>
          <a:p>
            <a:r>
              <a:rPr lang="ru-RU" sz="2400" dirty="0" smtClean="0">
                <a:hlinkClick r:id="rId3" action="ppaction://hlinksldjump"/>
              </a:rPr>
              <a:t>2.2</a:t>
            </a:r>
            <a:r>
              <a:rPr lang="ru-RU" sz="2400" dirty="0" smtClean="0"/>
              <a:t> умение перевести тему урока в педагогическую задачу;</a:t>
            </a:r>
          </a:p>
          <a:p>
            <a:r>
              <a:rPr lang="ru-RU" sz="2400" dirty="0" smtClean="0">
                <a:hlinkClick r:id="rId4" action="ppaction://hlinksldjump"/>
              </a:rPr>
              <a:t>2.3</a:t>
            </a:r>
            <a:r>
              <a:rPr lang="ru-RU" sz="2400" dirty="0" smtClean="0"/>
              <a:t> умение вовлечь обучающихся (воспитанников) в процесс формулирования целей и задач.</a:t>
            </a:r>
          </a:p>
        </p:txBody>
      </p:sp>
      <p:sp>
        <p:nvSpPr>
          <p:cNvPr id="4" name="Овал 3">
            <a:hlinkClick r:id="rId5" action="ppaction://hlinksldjump"/>
          </p:cNvPr>
          <p:cNvSpPr/>
          <p:nvPr/>
        </p:nvSpPr>
        <p:spPr bwMode="auto">
          <a:xfrm>
            <a:off x="395536" y="5661248"/>
            <a:ext cx="720080" cy="72008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9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329595"/>
          </a:xfrm>
        </p:spPr>
        <p:txBody>
          <a:bodyPr/>
          <a:lstStyle/>
          <a:p>
            <a:pPr algn="ctr"/>
            <a:r>
              <a:rPr lang="ru-RU" sz="3200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2.1 умение ставить цели и задачи в соответствии с возрастными и индивидуальными особенностями обучающихся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1772816"/>
            <a:ext cx="8382000" cy="4520716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экспертном листе учителя данный показатель оценивается по следующим параметрам:</a:t>
            </a:r>
          </a:p>
          <a:p>
            <a:r>
              <a:rPr lang="ru-RU" sz="2400" dirty="0" smtClean="0"/>
              <a:t>Умеет обоснованно ставить цели обучения по предмету.</a:t>
            </a:r>
          </a:p>
          <a:p>
            <a:r>
              <a:rPr lang="ru-RU" sz="2400" dirty="0" smtClean="0"/>
              <a:t>Умеет ставить цели урока в соответствии с возрастными особенностями обучающихся.</a:t>
            </a:r>
          </a:p>
          <a:p>
            <a:r>
              <a:rPr lang="ru-RU" sz="2400" dirty="0" smtClean="0"/>
              <a:t>Корректирует цели и задачи деятельности на уроке в зависимости от готовности обучающихся к освоению материала урока.</a:t>
            </a:r>
          </a:p>
          <a:p>
            <a:r>
              <a:rPr lang="ru-RU" sz="2400" dirty="0" smtClean="0"/>
              <a:t>Умеет ставить цели урока в соответствии с индивидуальными особенностями обучающихся.</a:t>
            </a:r>
          </a:p>
          <a:p>
            <a:r>
              <a:rPr lang="ru-RU" sz="2400" dirty="0" smtClean="0"/>
              <a:t>Знает и учитывает уровень </a:t>
            </a:r>
            <a:r>
              <a:rPr lang="ru-RU" sz="2400" dirty="0" err="1" smtClean="0"/>
              <a:t>обученности</a:t>
            </a:r>
            <a:r>
              <a:rPr lang="ru-RU" sz="2400" dirty="0" smtClean="0"/>
              <a:t> и развития обучающихся при постановке целей и задач урока.</a:t>
            </a:r>
          </a:p>
          <a:p>
            <a:endParaRPr lang="ru-RU" sz="2400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 bwMode="auto">
          <a:xfrm>
            <a:off x="251520" y="6165304"/>
            <a:ext cx="576064" cy="432048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endParaRPr lang="ru-RU" sz="2300" kern="0" dirty="0" smtClean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8214" y="5857892"/>
            <a:ext cx="785786" cy="7143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 fontAlgn="base">
              <a:spcBef>
                <a:spcPct val="0"/>
              </a:spcBef>
              <a:spcAft>
                <a:spcPct val="0"/>
              </a:spcAft>
            </a:pPr>
            <a:r>
              <a:rPr lang="ru-RU" sz="2300" kern="0" dirty="0" smtClean="0">
                <a:solidFill>
                  <a:schemeClr val="tx2"/>
                </a:solidFill>
              </a:rPr>
              <a:t>10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C">
  <a:themeElements>
    <a:clrScheme name="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4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1-01149 Michelle Evans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ECDFA7"/>
      </a:accent1>
      <a:accent2>
        <a:srgbClr val="4F6E9B"/>
      </a:accent2>
      <a:accent3>
        <a:srgbClr val="936553"/>
      </a:accent3>
      <a:accent4>
        <a:srgbClr val="88A17B"/>
      </a:accent4>
      <a:accent5>
        <a:srgbClr val="B8977E"/>
      </a:accent5>
      <a:accent6>
        <a:srgbClr val="99B5D3"/>
      </a:accent6>
      <a:hlink>
        <a:srgbClr val="FFFF99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Theme20">
  <a:themeElements>
    <a:clrScheme name="CP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D965"/>
      </a:accent1>
      <a:accent2>
        <a:srgbClr val="3AA9C2"/>
      </a:accent2>
      <a:accent3>
        <a:srgbClr val="EBB28F"/>
      </a:accent3>
      <a:accent4>
        <a:srgbClr val="B0E27F"/>
      </a:accent4>
      <a:accent5>
        <a:srgbClr val="FFC17E"/>
      </a:accent5>
      <a:accent6>
        <a:srgbClr val="C6A0DB"/>
      </a:accent6>
      <a:hlink>
        <a:srgbClr val="1D4775"/>
      </a:hlink>
      <a:folHlink>
        <a:srgbClr val="1D4775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76194" tIns="38097" rIns="76194" bIns="38097" numCol="1" rtlCol="0" anchor="ctr" anchorCtr="0" compatLnSpc="1">
        <a:prstTxWarp prst="textNoShape">
          <a:avLst/>
        </a:prstTxWarp>
      </a:bodyPr>
      <a:lstStyle>
        <a:defPPr algn="ctr" defTabSz="761719" fontAlgn="base">
          <a:spcBef>
            <a:spcPct val="0"/>
          </a:spcBef>
          <a:spcAft>
            <a:spcPct val="0"/>
          </a:spcAft>
          <a:defRPr sz="2300" kern="0" dirty="0" smtClean="0">
            <a:solidFill>
              <a:schemeClr val="tx2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D6BA4E-A430-41CB-BEC2-1F1007FDAD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CSC</Template>
  <TotalTime>670</TotalTime>
  <Words>2160</Words>
  <Application>Microsoft Office PowerPoint</Application>
  <PresentationFormat>Экран (4:3)</PresentationFormat>
  <Paragraphs>370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CSC</vt:lpstr>
      <vt:lpstr>White with Courier font for code slides</vt:lpstr>
      <vt:lpstr>1_Theme20</vt:lpstr>
      <vt:lpstr>1_White with Courier font for code slides</vt:lpstr>
      <vt:lpstr>Профессиональный стандарт педагогической деятельности. Выявление уровня квалификации педагогических работников с целью подтверждения соответствия занимаемой должности </vt:lpstr>
      <vt:lpstr>Шесть основных  компетентностей: </vt:lpstr>
      <vt:lpstr>1. Компетентность в области личностных качеств </vt:lpstr>
      <vt:lpstr>1.1. Эмпатийность и социорефлексия</vt:lpstr>
      <vt:lpstr>1.2. Самоорганизованность</vt:lpstr>
      <vt:lpstr>1.3. Общая культура, уровень его интеллигентности</vt:lpstr>
      <vt:lpstr> 2. Компетентность в области постановки целей и задач </vt:lpstr>
      <vt:lpstr>Три ключевых показателя: </vt:lpstr>
      <vt:lpstr>2.1 умение ставить цели и задачи в соответствии с возрастными и индивидуальными особенностями обучающихся </vt:lpstr>
      <vt:lpstr>2.2 умение перевести тему урока в педагогическую задачу </vt:lpstr>
      <vt:lpstr>2.3. Умение вовлечь обучающихся   в процесс формулирования целей и задач</vt:lpstr>
      <vt:lpstr>3. Компетентность в области мотивирования обучающихся  на осуществление учебной  деятельности </vt:lpstr>
      <vt:lpstr> 3.1 умение создавать ситуации, обеспечивающие успех в учебной  деятельности</vt:lpstr>
      <vt:lpstr>3.2. Умение создавать условия обеспечения позитивной мотивации обучающихся.  </vt:lpstr>
      <vt:lpstr>3.3. Умение создавать условия для самомотивирования обучающихся </vt:lpstr>
      <vt:lpstr>4. Компетентность в области обеспечения информационной основы деятельности </vt:lpstr>
      <vt:lpstr>4.1. Компетентность в методах преподавания </vt:lpstr>
      <vt:lpstr>4.3. Компетентность в субъективных условиях педагогической деятельности, знание учеников и учебных коллективов</vt:lpstr>
      <vt:lpstr>5. Компетентность в области разработки программы, методических, дидактических материалов и принятии педагогических решений </vt:lpstr>
      <vt:lpstr>5.1 Умение выбрать и реализовать типовую образовательную программу</vt:lpstr>
      <vt:lpstr>5.2. Умение разработать собственную программу, методические и дидактические материалы</vt:lpstr>
      <vt:lpstr>5.3. Умение принимать решения в педагогических ситуациях</vt:lpstr>
      <vt:lpstr>6.Компетентность в области организации педагогической деятельности </vt:lpstr>
      <vt:lpstr>6.1. Умение устанавливать субъект-субъектные отношения</vt:lpstr>
      <vt:lpstr>6.2. Умение организовать учебную  деятельность обучающихся</vt:lpstr>
      <vt:lpstr>6.3. Умение реализовать педагогическое оценивание</vt:lpstr>
      <vt:lpstr>Общие требования к написанию конспекта: </vt:lpstr>
      <vt:lpstr>Общие требования к написанию конспекта (продолжение):</vt:lpstr>
      <vt:lpstr>Презентация PowerPoint</vt:lpstr>
      <vt:lpstr>Схема оценки письменной работы педагога </vt:lpstr>
      <vt:lpstr>Пример оценки письменной работы педагога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Соответствие занимаемой должности</dc:title>
  <dc:creator>олег</dc:creator>
  <cp:lastModifiedBy>Райхана</cp:lastModifiedBy>
  <cp:revision>51</cp:revision>
  <dcterms:created xsi:type="dcterms:W3CDTF">2011-12-18T14:14:27Z</dcterms:created>
  <dcterms:modified xsi:type="dcterms:W3CDTF">2016-04-20T07:18:05Z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TC030007756</vt:lpwstr>
  </property>
</Properties>
</file>